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1"/>
  </p:sldMasterIdLst>
  <p:notesMasterIdLst>
    <p:notesMasterId r:id="rId350"/>
  </p:notesMasterIdLst>
  <p:sldIdLst>
    <p:sldId id="256" r:id="rId2"/>
    <p:sldId id="314" r:id="rId3"/>
    <p:sldId id="677" r:id="rId4"/>
    <p:sldId id="678" r:id="rId5"/>
    <p:sldId id="315" r:id="rId6"/>
    <p:sldId id="313" r:id="rId7"/>
    <p:sldId id="319" r:id="rId8"/>
    <p:sldId id="320" r:id="rId9"/>
    <p:sldId id="328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8" r:id="rId28"/>
    <p:sldId id="349" r:id="rId29"/>
    <p:sldId id="350" r:id="rId30"/>
    <p:sldId id="668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375" r:id="rId56"/>
    <p:sldId id="376" r:id="rId57"/>
    <p:sldId id="377" r:id="rId58"/>
    <p:sldId id="378" r:id="rId59"/>
    <p:sldId id="379" r:id="rId60"/>
    <p:sldId id="380" r:id="rId61"/>
    <p:sldId id="381" r:id="rId62"/>
    <p:sldId id="382" r:id="rId63"/>
    <p:sldId id="383" r:id="rId64"/>
    <p:sldId id="669" r:id="rId65"/>
    <p:sldId id="384" r:id="rId66"/>
    <p:sldId id="385" r:id="rId67"/>
    <p:sldId id="386" r:id="rId68"/>
    <p:sldId id="387" r:id="rId69"/>
    <p:sldId id="388" r:id="rId70"/>
    <p:sldId id="389" r:id="rId71"/>
    <p:sldId id="390" r:id="rId72"/>
    <p:sldId id="391" r:id="rId73"/>
    <p:sldId id="392" r:id="rId74"/>
    <p:sldId id="393" r:id="rId75"/>
    <p:sldId id="394" r:id="rId76"/>
    <p:sldId id="395" r:id="rId77"/>
    <p:sldId id="396" r:id="rId78"/>
    <p:sldId id="397" r:id="rId79"/>
    <p:sldId id="398" r:id="rId80"/>
    <p:sldId id="399" r:id="rId81"/>
    <p:sldId id="400" r:id="rId82"/>
    <p:sldId id="401" r:id="rId83"/>
    <p:sldId id="402" r:id="rId84"/>
    <p:sldId id="403" r:id="rId85"/>
    <p:sldId id="404" r:id="rId86"/>
    <p:sldId id="405" r:id="rId87"/>
    <p:sldId id="406" r:id="rId88"/>
    <p:sldId id="407" r:id="rId89"/>
    <p:sldId id="408" r:id="rId90"/>
    <p:sldId id="409" r:id="rId91"/>
    <p:sldId id="410" r:id="rId92"/>
    <p:sldId id="411" r:id="rId93"/>
    <p:sldId id="412" r:id="rId94"/>
    <p:sldId id="413" r:id="rId95"/>
    <p:sldId id="670" r:id="rId96"/>
    <p:sldId id="415" r:id="rId97"/>
    <p:sldId id="416" r:id="rId98"/>
    <p:sldId id="417" r:id="rId99"/>
    <p:sldId id="418" r:id="rId100"/>
    <p:sldId id="419" r:id="rId101"/>
    <p:sldId id="420" r:id="rId102"/>
    <p:sldId id="421" r:id="rId103"/>
    <p:sldId id="422" r:id="rId104"/>
    <p:sldId id="423" r:id="rId105"/>
    <p:sldId id="424" r:id="rId106"/>
    <p:sldId id="425" r:id="rId107"/>
    <p:sldId id="426" r:id="rId108"/>
    <p:sldId id="427" r:id="rId109"/>
    <p:sldId id="428" r:id="rId110"/>
    <p:sldId id="429" r:id="rId111"/>
    <p:sldId id="430" r:id="rId112"/>
    <p:sldId id="431" r:id="rId113"/>
    <p:sldId id="432" r:id="rId114"/>
    <p:sldId id="433" r:id="rId115"/>
    <p:sldId id="434" r:id="rId116"/>
    <p:sldId id="435" r:id="rId117"/>
    <p:sldId id="436" r:id="rId118"/>
    <p:sldId id="437" r:id="rId119"/>
    <p:sldId id="671" r:id="rId120"/>
    <p:sldId id="439" r:id="rId121"/>
    <p:sldId id="440" r:id="rId122"/>
    <p:sldId id="441" r:id="rId123"/>
    <p:sldId id="442" r:id="rId124"/>
    <p:sldId id="443" r:id="rId125"/>
    <p:sldId id="444" r:id="rId126"/>
    <p:sldId id="445" r:id="rId127"/>
    <p:sldId id="446" r:id="rId128"/>
    <p:sldId id="447" r:id="rId129"/>
    <p:sldId id="448" r:id="rId130"/>
    <p:sldId id="449" r:id="rId131"/>
    <p:sldId id="450" r:id="rId132"/>
    <p:sldId id="451" r:id="rId133"/>
    <p:sldId id="452" r:id="rId134"/>
    <p:sldId id="453" r:id="rId135"/>
    <p:sldId id="454" r:id="rId136"/>
    <p:sldId id="455" r:id="rId137"/>
    <p:sldId id="456" r:id="rId138"/>
    <p:sldId id="457" r:id="rId139"/>
    <p:sldId id="458" r:id="rId140"/>
    <p:sldId id="459" r:id="rId141"/>
    <p:sldId id="460" r:id="rId142"/>
    <p:sldId id="461" r:id="rId143"/>
    <p:sldId id="462" r:id="rId144"/>
    <p:sldId id="672" r:id="rId145"/>
    <p:sldId id="464" r:id="rId146"/>
    <p:sldId id="465" r:id="rId147"/>
    <p:sldId id="466" r:id="rId148"/>
    <p:sldId id="467" r:id="rId149"/>
    <p:sldId id="468" r:id="rId150"/>
    <p:sldId id="469" r:id="rId151"/>
    <p:sldId id="470" r:id="rId152"/>
    <p:sldId id="471" r:id="rId153"/>
    <p:sldId id="472" r:id="rId154"/>
    <p:sldId id="473" r:id="rId155"/>
    <p:sldId id="474" r:id="rId156"/>
    <p:sldId id="475" r:id="rId157"/>
    <p:sldId id="476" r:id="rId158"/>
    <p:sldId id="477" r:id="rId159"/>
    <p:sldId id="478" r:id="rId160"/>
    <p:sldId id="479" r:id="rId161"/>
    <p:sldId id="480" r:id="rId162"/>
    <p:sldId id="481" r:id="rId163"/>
    <p:sldId id="482" r:id="rId164"/>
    <p:sldId id="483" r:id="rId165"/>
    <p:sldId id="484" r:id="rId166"/>
    <p:sldId id="485" r:id="rId167"/>
    <p:sldId id="486" r:id="rId168"/>
    <p:sldId id="487" r:id="rId169"/>
    <p:sldId id="488" r:id="rId170"/>
    <p:sldId id="489" r:id="rId171"/>
    <p:sldId id="490" r:id="rId172"/>
    <p:sldId id="491" r:id="rId173"/>
    <p:sldId id="673" r:id="rId174"/>
    <p:sldId id="493" r:id="rId175"/>
    <p:sldId id="494" r:id="rId176"/>
    <p:sldId id="495" r:id="rId177"/>
    <p:sldId id="496" r:id="rId178"/>
    <p:sldId id="497" r:id="rId179"/>
    <p:sldId id="498" r:id="rId180"/>
    <p:sldId id="499" r:id="rId181"/>
    <p:sldId id="500" r:id="rId182"/>
    <p:sldId id="501" r:id="rId183"/>
    <p:sldId id="502" r:id="rId184"/>
    <p:sldId id="503" r:id="rId185"/>
    <p:sldId id="504" r:id="rId186"/>
    <p:sldId id="505" r:id="rId187"/>
    <p:sldId id="506" r:id="rId188"/>
    <p:sldId id="507" r:id="rId189"/>
    <p:sldId id="508" r:id="rId190"/>
    <p:sldId id="509" r:id="rId191"/>
    <p:sldId id="510" r:id="rId192"/>
    <p:sldId id="511" r:id="rId193"/>
    <p:sldId id="512" r:id="rId194"/>
    <p:sldId id="513" r:id="rId195"/>
    <p:sldId id="514" r:id="rId196"/>
    <p:sldId id="515" r:id="rId197"/>
    <p:sldId id="516" r:id="rId198"/>
    <p:sldId id="517" r:id="rId199"/>
    <p:sldId id="518" r:id="rId200"/>
    <p:sldId id="519" r:id="rId201"/>
    <p:sldId id="520" r:id="rId202"/>
    <p:sldId id="521" r:id="rId203"/>
    <p:sldId id="522" r:id="rId204"/>
    <p:sldId id="523" r:id="rId205"/>
    <p:sldId id="524" r:id="rId206"/>
    <p:sldId id="525" r:id="rId207"/>
    <p:sldId id="526" r:id="rId208"/>
    <p:sldId id="527" r:id="rId209"/>
    <p:sldId id="528" r:id="rId210"/>
    <p:sldId id="529" r:id="rId211"/>
    <p:sldId id="530" r:id="rId212"/>
    <p:sldId id="531" r:id="rId213"/>
    <p:sldId id="532" r:id="rId214"/>
    <p:sldId id="533" r:id="rId215"/>
    <p:sldId id="534" r:id="rId216"/>
    <p:sldId id="535" r:id="rId217"/>
    <p:sldId id="536" r:id="rId218"/>
    <p:sldId id="537" r:id="rId219"/>
    <p:sldId id="538" r:id="rId220"/>
    <p:sldId id="539" r:id="rId221"/>
    <p:sldId id="540" r:id="rId222"/>
    <p:sldId id="541" r:id="rId223"/>
    <p:sldId id="542" r:id="rId224"/>
    <p:sldId id="543" r:id="rId225"/>
    <p:sldId id="674" r:id="rId226"/>
    <p:sldId id="545" r:id="rId227"/>
    <p:sldId id="546" r:id="rId228"/>
    <p:sldId id="547" r:id="rId229"/>
    <p:sldId id="548" r:id="rId230"/>
    <p:sldId id="549" r:id="rId231"/>
    <p:sldId id="550" r:id="rId232"/>
    <p:sldId id="551" r:id="rId233"/>
    <p:sldId id="552" r:id="rId234"/>
    <p:sldId id="553" r:id="rId235"/>
    <p:sldId id="554" r:id="rId236"/>
    <p:sldId id="555" r:id="rId237"/>
    <p:sldId id="556" r:id="rId238"/>
    <p:sldId id="557" r:id="rId239"/>
    <p:sldId id="558" r:id="rId240"/>
    <p:sldId id="559" r:id="rId241"/>
    <p:sldId id="560" r:id="rId242"/>
    <p:sldId id="561" r:id="rId243"/>
    <p:sldId id="562" r:id="rId244"/>
    <p:sldId id="563" r:id="rId245"/>
    <p:sldId id="564" r:id="rId246"/>
    <p:sldId id="565" r:id="rId247"/>
    <p:sldId id="566" r:id="rId248"/>
    <p:sldId id="675" r:id="rId249"/>
    <p:sldId id="569" r:id="rId250"/>
    <p:sldId id="570" r:id="rId251"/>
    <p:sldId id="571" r:id="rId252"/>
    <p:sldId id="572" r:id="rId253"/>
    <p:sldId id="573" r:id="rId254"/>
    <p:sldId id="574" r:id="rId255"/>
    <p:sldId id="575" r:id="rId256"/>
    <p:sldId id="576" r:id="rId257"/>
    <p:sldId id="577" r:id="rId258"/>
    <p:sldId id="578" r:id="rId259"/>
    <p:sldId id="579" r:id="rId260"/>
    <p:sldId id="580" r:id="rId261"/>
    <p:sldId id="581" r:id="rId262"/>
    <p:sldId id="582" r:id="rId263"/>
    <p:sldId id="583" r:id="rId264"/>
    <p:sldId id="584" r:id="rId265"/>
    <p:sldId id="585" r:id="rId266"/>
    <p:sldId id="586" r:id="rId267"/>
    <p:sldId id="587" r:id="rId268"/>
    <p:sldId id="588" r:id="rId269"/>
    <p:sldId id="589" r:id="rId270"/>
    <p:sldId id="590" r:id="rId271"/>
    <p:sldId id="591" r:id="rId272"/>
    <p:sldId id="592" r:id="rId273"/>
    <p:sldId id="593" r:id="rId274"/>
    <p:sldId id="594" r:id="rId275"/>
    <p:sldId id="595" r:id="rId276"/>
    <p:sldId id="596" r:id="rId277"/>
    <p:sldId id="597" r:id="rId278"/>
    <p:sldId id="598" r:id="rId279"/>
    <p:sldId id="599" r:id="rId280"/>
    <p:sldId id="600" r:id="rId281"/>
    <p:sldId id="601" r:id="rId282"/>
    <p:sldId id="602" r:id="rId283"/>
    <p:sldId id="603" r:id="rId284"/>
    <p:sldId id="604" r:id="rId285"/>
    <p:sldId id="605" r:id="rId286"/>
    <p:sldId id="606" r:id="rId287"/>
    <p:sldId id="607" r:id="rId288"/>
    <p:sldId id="608" r:id="rId289"/>
    <p:sldId id="609" r:id="rId290"/>
    <p:sldId id="610" r:id="rId291"/>
    <p:sldId id="611" r:id="rId292"/>
    <p:sldId id="612" r:id="rId293"/>
    <p:sldId id="613" r:id="rId294"/>
    <p:sldId id="614" r:id="rId295"/>
    <p:sldId id="615" r:id="rId296"/>
    <p:sldId id="616" r:id="rId297"/>
    <p:sldId id="617" r:id="rId298"/>
    <p:sldId id="618" r:id="rId299"/>
    <p:sldId id="619" r:id="rId300"/>
    <p:sldId id="620" r:id="rId301"/>
    <p:sldId id="621" r:id="rId302"/>
    <p:sldId id="622" r:id="rId303"/>
    <p:sldId id="623" r:id="rId304"/>
    <p:sldId id="624" r:id="rId305"/>
    <p:sldId id="625" r:id="rId306"/>
    <p:sldId id="626" r:id="rId307"/>
    <p:sldId id="627" r:id="rId308"/>
    <p:sldId id="628" r:id="rId309"/>
    <p:sldId id="629" r:id="rId310"/>
    <p:sldId id="630" r:id="rId311"/>
    <p:sldId id="631" r:id="rId312"/>
    <p:sldId id="632" r:id="rId313"/>
    <p:sldId id="633" r:id="rId314"/>
    <p:sldId id="634" r:id="rId315"/>
    <p:sldId id="635" r:id="rId316"/>
    <p:sldId id="636" r:id="rId317"/>
    <p:sldId id="637" r:id="rId318"/>
    <p:sldId id="638" r:id="rId319"/>
    <p:sldId id="639" r:id="rId320"/>
    <p:sldId id="676" r:id="rId321"/>
    <p:sldId id="641" r:id="rId322"/>
    <p:sldId id="642" r:id="rId323"/>
    <p:sldId id="643" r:id="rId324"/>
    <p:sldId id="644" r:id="rId325"/>
    <p:sldId id="645" r:id="rId326"/>
    <p:sldId id="646" r:id="rId327"/>
    <p:sldId id="647" r:id="rId328"/>
    <p:sldId id="648" r:id="rId329"/>
    <p:sldId id="649" r:id="rId330"/>
    <p:sldId id="650" r:id="rId331"/>
    <p:sldId id="651" r:id="rId332"/>
    <p:sldId id="652" r:id="rId333"/>
    <p:sldId id="653" r:id="rId334"/>
    <p:sldId id="654" r:id="rId335"/>
    <p:sldId id="655" r:id="rId336"/>
    <p:sldId id="656" r:id="rId337"/>
    <p:sldId id="657" r:id="rId338"/>
    <p:sldId id="658" r:id="rId339"/>
    <p:sldId id="659" r:id="rId340"/>
    <p:sldId id="660" r:id="rId341"/>
    <p:sldId id="661" r:id="rId342"/>
    <p:sldId id="662" r:id="rId343"/>
    <p:sldId id="663" r:id="rId344"/>
    <p:sldId id="664" r:id="rId345"/>
    <p:sldId id="665" r:id="rId346"/>
    <p:sldId id="666" r:id="rId347"/>
    <p:sldId id="667" r:id="rId348"/>
    <p:sldId id="285" r:id="rId349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2DA"/>
    <a:srgbClr val="328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492" autoAdjust="0"/>
  </p:normalViewPr>
  <p:slideViewPr>
    <p:cSldViewPr snapToGrid="0" snapToObjects="1">
      <p:cViewPr>
        <p:scale>
          <a:sx n="99" d="100"/>
          <a:sy n="99" d="100"/>
        </p:scale>
        <p:origin x="-1376" y="-7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50" Type="http://schemas.openxmlformats.org/officeDocument/2006/relationships/notesMaster" Target="notesMasters/notesMaster1.xml"/><Relationship Id="rId351" Type="http://schemas.openxmlformats.org/officeDocument/2006/relationships/printerSettings" Target="printerSettings/printerSettings1.bin"/><Relationship Id="rId352" Type="http://schemas.openxmlformats.org/officeDocument/2006/relationships/presProps" Target="presProps.xml"/><Relationship Id="rId353" Type="http://schemas.openxmlformats.org/officeDocument/2006/relationships/viewProps" Target="viewProps.xml"/><Relationship Id="rId354" Type="http://schemas.openxmlformats.org/officeDocument/2006/relationships/theme" Target="theme/theme1.xml"/><Relationship Id="rId35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FBADC-EA46-4E02-B136-75175FECEB74}" type="datetimeFigureOut">
              <a:rPr lang="en-US" smtClean="0"/>
              <a:t>22/06/16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AA68-4939-444D-A4F1-91822EA0D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36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59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14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111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473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09" y="1224433"/>
            <a:ext cx="8668182" cy="866637"/>
          </a:xfrm>
        </p:spPr>
        <p:txBody>
          <a:bodyPr>
            <a:normAutofit/>
          </a:bodyPr>
          <a:lstStyle>
            <a:lvl1pPr algn="ctr">
              <a:defRPr sz="5400" spc="-14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909" y="2137420"/>
            <a:ext cx="8668182" cy="590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Open Sans"/>
                <a:cs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r>
              <a:rPr lang="fi-FI" dirty="0" smtClean="0"/>
              <a:t> of the </a:t>
            </a:r>
            <a:r>
              <a:rPr lang="fi-FI" dirty="0" err="1" smtClean="0"/>
              <a:t>Presenters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Job </a:t>
            </a:r>
            <a:r>
              <a:rPr lang="fi-FI" dirty="0" err="1" smtClean="0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1371480"/>
            <a:ext cx="8726470" cy="301326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569179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37917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743710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743710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9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9144000" cy="5715000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39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3054420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URL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email</a:t>
            </a:r>
            <a:r>
              <a:rPr lang="fi-FI" dirty="0" smtClean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other</a:t>
            </a:r>
            <a:r>
              <a:rPr lang="fi-FI" dirty="0" smtClean="0"/>
              <a:t> </a:t>
            </a:r>
            <a:r>
              <a:rPr lang="fi-FI" dirty="0" err="1" smtClean="0"/>
              <a:t>contact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209027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accent1"/>
                </a:solidFill>
              </a:defRPr>
            </a:lvl1pPr>
          </a:lstStyle>
          <a:p>
            <a:r>
              <a:rPr lang="fi-FI" dirty="0" smtClean="0"/>
              <a:t>A </a:t>
            </a:r>
            <a:r>
              <a:rPr lang="fi-FI" dirty="0" err="1" smtClean="0"/>
              <a:t>goodbye</a:t>
            </a:r>
            <a:r>
              <a:rPr lang="fi-FI" dirty="0" smtClean="0"/>
              <a:t> </a:t>
            </a:r>
            <a:r>
              <a:rPr lang="fi-FI" dirty="0" err="1" smtClean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1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1224437"/>
            <a:ext cx="8668182" cy="1556589"/>
          </a:xfrm>
        </p:spPr>
        <p:txBody>
          <a:bodyPr>
            <a:normAutofit/>
          </a:bodyPr>
          <a:lstStyle>
            <a:lvl1pPr algn="ctr">
              <a:defRPr sz="4400" spc="-120" baseline="0"/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r>
              <a:rPr lang="fi-FI" dirty="0" smtClean="0"/>
              <a:t/>
            </a:r>
            <a:br>
              <a:rPr lang="fi-FI" dirty="0" smtClean="0"/>
            </a:br>
            <a:r>
              <a:rPr lang="fi-FI" dirty="0" err="1" smtClean="0"/>
              <a:t>using</a:t>
            </a:r>
            <a:r>
              <a:rPr lang="fi-FI" dirty="0" smtClean="0"/>
              <a:t> with </a:t>
            </a:r>
            <a:r>
              <a:rPr lang="fi-FI" dirty="0" err="1" smtClean="0"/>
              <a:t>two</a:t>
            </a:r>
            <a:r>
              <a:rPr lang="fi-FI" dirty="0" smtClean="0"/>
              <a:t> </a:t>
            </a:r>
            <a:r>
              <a:rPr lang="fi-FI" dirty="0" err="1" smtClean="0"/>
              <a:t>lines</a:t>
            </a:r>
            <a:endParaRPr lang="en-US" dirty="0"/>
          </a:p>
        </p:txBody>
      </p:sp>
      <p:sp>
        <p:nvSpPr>
          <p:cNvPr id="5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r>
              <a:rPr lang="fi-FI" dirty="0" smtClean="0"/>
              <a:t> of the </a:t>
            </a:r>
            <a:r>
              <a:rPr lang="fi-FI" dirty="0" err="1" smtClean="0"/>
              <a:t>Presenters</a:t>
            </a:r>
            <a:endParaRPr lang="en-US" dirty="0"/>
          </a:p>
        </p:txBody>
      </p:sp>
      <p:sp>
        <p:nvSpPr>
          <p:cNvPr id="6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Job </a:t>
            </a:r>
            <a:r>
              <a:rPr lang="fi-FI" dirty="0" err="1" smtClean="0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37909" y="406289"/>
            <a:ext cx="6174014" cy="7785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3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38133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5500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241817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844142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18587" y="1370838"/>
            <a:ext cx="4246008" cy="378498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7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472970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bg1"/>
                </a:solidFill>
              </a:defRPr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Separator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1371005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2113085"/>
            <a:ext cx="8726470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5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33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43710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743706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37909" y="402378"/>
            <a:ext cx="6174014" cy="79018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237909" y="1373820"/>
            <a:ext cx="8608298" cy="36076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text</a:t>
            </a:r>
            <a:r>
              <a:rPr lang="fi-FI" dirty="0" smtClean="0"/>
              <a:t> </a:t>
            </a:r>
            <a:r>
              <a:rPr lang="fi-FI" dirty="0" err="1" smtClean="0"/>
              <a:t>styles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4"/>
            <a:r>
              <a:rPr lang="fi-FI" dirty="0" err="1" smtClean="0"/>
              <a:t>Fifth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6" r:id="rId2"/>
    <p:sldLayoutId id="2147493457" r:id="rId3"/>
    <p:sldLayoutId id="2147493460" r:id="rId4"/>
    <p:sldLayoutId id="2147493461" r:id="rId5"/>
    <p:sldLayoutId id="2147493459" r:id="rId6"/>
    <p:sldLayoutId id="2147493465" r:id="rId7"/>
    <p:sldLayoutId id="2147493458" r:id="rId8"/>
    <p:sldLayoutId id="2147493462" r:id="rId9"/>
    <p:sldLayoutId id="2147493463" r:id="rId10"/>
    <p:sldLayoutId id="2147493464" r:id="rId11"/>
    <p:sldLayoutId id="2147493470" r:id="rId12"/>
    <p:sldLayoutId id="2147493469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200" kern="1200" spc="-50">
          <a:solidFill>
            <a:srgbClr val="80C342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 spc="-30">
          <a:solidFill>
            <a:schemeClr val="tx1"/>
          </a:solidFill>
          <a:latin typeface="Open Sans Light"/>
          <a:ea typeface="+mn-ea"/>
          <a:cs typeface="Open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tqml-syntax-objectattributes.html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tqml-modules-topic.html" TargetMode="Externa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ml-qtquick-state.html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jpe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jpeg"/><Relationship Id="rId3" Type="http://schemas.openxmlformats.org/officeDocument/2006/relationships/image" Target="../media/image46.jpe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jpe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tquick-usecase-animations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e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emf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emf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tquick-modelviewsdata-modelview.html" TargetMode="Externa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emf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emf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em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emf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emf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emf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emf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emf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emf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emf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tqml-syntax-propertybinding.html" TargetMode="Externa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emf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emf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mltypes.html" TargetMode="Externa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png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pn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png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8.png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1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4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7.png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8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ml-color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ml-qtquick-gradient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emf"/><Relationship Id="rId3" Type="http://schemas.openxmlformats.org/officeDocument/2006/relationships/hyperlink" Target="http://doc.qt.io/qt-5/qtquick-positioning-anchors.html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ml-qtquick-mousearea.html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Qt Training – QML Edition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0" dirty="0" smtClean="0">
                <a:ea typeface="MS PGothic" charset="0"/>
              </a:rPr>
              <a:t>January 2016</a:t>
            </a:r>
          </a:p>
          <a:p>
            <a:r>
              <a:rPr lang="en-US" spc="0" dirty="0" smtClean="0">
                <a:ea typeface="MS PGothic" charset="0"/>
              </a:rPr>
              <a:t>Based on Qt 5.6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N.N.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N.N@company.com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8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Meet Qt Quick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8776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Custom Item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233317"/>
            <a:ext cx="7513803" cy="1016016"/>
          </a:xfrm>
        </p:spPr>
        <p:txBody>
          <a:bodyPr>
            <a:normAutofit/>
          </a:bodyPr>
          <a:lstStyle/>
          <a:p>
            <a:r>
              <a:rPr lang="en-US" dirty="0" smtClean="0"/>
              <a:t>Simple line edit</a:t>
            </a:r>
            <a:endParaRPr lang="en-US" dirty="0"/>
          </a:p>
          <a:p>
            <a:pPr lvl="1"/>
            <a:r>
              <a:rPr lang="en-US" dirty="0" smtClean="0"/>
              <a:t>Based on undecorated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Stored in file </a:t>
            </a:r>
            <a:r>
              <a:rPr lang="en-US" dirty="0" err="1" smtClean="0">
                <a:latin typeface="Courier New"/>
                <a:cs typeface="Courier New"/>
              </a:rPr>
              <a:t>LineEdit.qml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14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border.color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"white"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radius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smooth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anchors.margins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text..."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focus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"gray"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4" name="Picture 3" descr="lineedit-focus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533" y="1083732"/>
            <a:ext cx="2974624" cy="74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5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Custom Item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20533"/>
            <a:ext cx="7513803" cy="1016016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LineEdit.qml</a:t>
            </a:r>
            <a:r>
              <a:rPr lang="en-US" dirty="0"/>
              <a:t> is in the same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smtClean="0"/>
              <a:t>Item within the file automatically available as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LineEdit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2269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LineEdit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.horizontalCenter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57096"/>
            <a:ext cx="59671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</a:t>
            </a:r>
            <a:r>
              <a:rPr lang="en-US" sz="1400" dirty="0" err="1">
                <a:latin typeface="Open Sans Light"/>
                <a:cs typeface="Open Sans Light"/>
              </a:rPr>
              <a:t>lineedit</a:t>
            </a:r>
            <a:r>
              <a:rPr lang="en-US" sz="1400" dirty="0">
                <a:latin typeface="Open Sans Light"/>
                <a:cs typeface="Open Sans Light"/>
              </a:rPr>
              <a:t>/use-</a:t>
            </a:r>
            <a:r>
              <a:rPr lang="en-US" sz="1400" dirty="0" err="1">
                <a:latin typeface="Open Sans Light"/>
                <a:cs typeface="Open Sans Light"/>
              </a:rPr>
              <a:t>lineedit.qml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640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Custom Properties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1100675"/>
            <a:ext cx="7513803" cy="1507057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LineEdit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does not expose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property</a:t>
            </a:r>
            <a:endParaRPr lang="en-US" dirty="0"/>
          </a:p>
          <a:p>
            <a:r>
              <a:rPr lang="en-US" dirty="0" smtClean="0"/>
              <a:t>The text is held by an internal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item </a:t>
            </a:r>
          </a:p>
          <a:p>
            <a:r>
              <a:rPr lang="en-US" dirty="0" smtClean="0"/>
              <a:t>Need a way to expose this text</a:t>
            </a:r>
            <a:endParaRPr lang="en-US" dirty="0"/>
          </a:p>
          <a:p>
            <a:r>
              <a:rPr lang="en-US" dirty="0" smtClean="0"/>
              <a:t>Create a custom property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Syntax</a:t>
            </a:r>
            <a:r>
              <a:rPr lang="en-US" dirty="0"/>
              <a:t>: </a:t>
            </a:r>
            <a:r>
              <a:rPr lang="en-US" b="1" dirty="0">
                <a:latin typeface="Courier New"/>
                <a:cs typeface="Courier New"/>
              </a:rPr>
              <a:t>property &lt;type&gt; &lt;name&gt;[: &lt;value&gt;]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2929469"/>
            <a:ext cx="8209301" cy="1574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product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"Qt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Quick"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count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123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slope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123.456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condition: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url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address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"http:/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qt.io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457096"/>
            <a:ext cx="59671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latin typeface="Open Sans Light"/>
                <a:cs typeface="Open Sans Light"/>
              </a:rPr>
              <a:t>Documentation: </a:t>
            </a:r>
            <a:r>
              <a:rPr lang="en-US" sz="1400" dirty="0">
                <a:latin typeface="Open Sans Light"/>
                <a:cs typeface="Open Sans Light"/>
                <a:hlinkClick r:id="rId2"/>
              </a:rPr>
              <a:t>QML Object Attributes 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719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Property Example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37465"/>
            <a:ext cx="7513803" cy="1151481"/>
          </a:xfrm>
        </p:spPr>
        <p:txBody>
          <a:bodyPr>
            <a:normAutofit/>
          </a:bodyPr>
          <a:lstStyle/>
          <a:p>
            <a:r>
              <a:rPr lang="en-US" dirty="0" smtClean="0"/>
              <a:t>Custom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 smtClean="0"/>
              <a:t> property </a:t>
            </a:r>
            <a:r>
              <a:rPr lang="en-US" i="1" dirty="0" smtClean="0"/>
              <a:t>binds to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text_input.text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Setting the custom property </a:t>
            </a:r>
          </a:p>
          <a:p>
            <a:pPr lvl="1"/>
            <a:r>
              <a:rPr lang="en-US" dirty="0" smtClean="0"/>
              <a:t>Changes the binding</a:t>
            </a:r>
            <a:endParaRPr lang="en-US" dirty="0"/>
          </a:p>
          <a:p>
            <a:pPr lvl="1"/>
            <a:r>
              <a:rPr lang="en-US" dirty="0" smtClean="0"/>
              <a:t>No longer refer to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text_input.text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421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…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text..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.”</a:t>
            </a:r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textInput</a:t>
            </a:r>
            <a:r>
              <a:rPr lang="en-US" dirty="0" err="1">
                <a:latin typeface="Courier New"/>
                <a:cs typeface="Courier New"/>
              </a:rPr>
              <a:t>.text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-modules/ex-modules-components/custom-property/</a:t>
            </a:r>
            <a:r>
              <a:rPr lang="en-US" sz="1400" dirty="0" err="1">
                <a:latin typeface="Open Sans Light"/>
                <a:cs typeface="Open Sans Light"/>
              </a:rPr>
              <a:t>NewLineEdit.qml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731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Aliases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37465"/>
            <a:ext cx="7513803" cy="1151481"/>
          </a:xfrm>
        </p:spPr>
        <p:txBody>
          <a:bodyPr>
            <a:normAutofit/>
          </a:bodyPr>
          <a:lstStyle/>
          <a:p>
            <a:r>
              <a:rPr lang="en-US" dirty="0" smtClean="0"/>
              <a:t>Custom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 smtClean="0"/>
              <a:t> property </a:t>
            </a:r>
            <a:r>
              <a:rPr lang="en-US" i="1" dirty="0" smtClean="0"/>
              <a:t>aliases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text_input.text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Setting the custom property </a:t>
            </a:r>
          </a:p>
          <a:p>
            <a:pPr lvl="1"/>
            <a:r>
              <a:rPr lang="en-US" dirty="0" smtClean="0"/>
              <a:t>Changes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TextInput's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421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…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text..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.”</a:t>
            </a:r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alias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textInput</a:t>
            </a:r>
            <a:r>
              <a:rPr lang="en-US" dirty="0" err="1">
                <a:latin typeface="Courier New"/>
                <a:cs typeface="Courier New"/>
              </a:rPr>
              <a:t>.text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-modules/ex-modules-components/alias-property/</a:t>
            </a:r>
            <a:r>
              <a:rPr lang="en-US" sz="1400" dirty="0" err="1">
                <a:latin typeface="Open Sans Light"/>
                <a:cs typeface="Open Sans Light"/>
              </a:rPr>
              <a:t>AliasLineEdit.qml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808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Custom Signals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3684237"/>
          </a:xfrm>
        </p:spPr>
        <p:txBody>
          <a:bodyPr>
            <a:normAutofit/>
          </a:bodyPr>
          <a:lstStyle/>
          <a:p>
            <a:r>
              <a:rPr lang="en-US" dirty="0" smtClean="0"/>
              <a:t>Standard items define signals and handlers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items can use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onClicked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Custom items can define their own signals</a:t>
            </a:r>
            <a:endParaRPr lang="en-US" dirty="0"/>
          </a:p>
          <a:p>
            <a:r>
              <a:rPr lang="en-US" dirty="0" smtClean="0"/>
              <a:t>Signal </a:t>
            </a:r>
            <a:r>
              <a:rPr lang="en-US" dirty="0"/>
              <a:t>syntax: </a:t>
            </a:r>
            <a:r>
              <a:rPr lang="en-US" b="1" dirty="0">
                <a:latin typeface="Courier New"/>
                <a:cs typeface="Courier New"/>
              </a:rPr>
              <a:t>signal &lt;name&gt;[(&lt;type&gt; &lt;value&gt;, ...)]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Handler syntax: </a:t>
            </a:r>
            <a:r>
              <a:rPr lang="en-US" b="1" dirty="0">
                <a:latin typeface="Courier New"/>
                <a:cs typeface="Courier New"/>
              </a:rPr>
              <a:t>on&lt;Name&gt;: &lt;expression&gt; 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Examples </a:t>
            </a:r>
            <a:r>
              <a:rPr lang="en-US" dirty="0"/>
              <a:t>of signals and handlers: 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ignal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clicked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Handled by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onClicked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Signal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checked(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checkValue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Handled by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onChecked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Argument passed as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checkValue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2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Custom Signal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82133"/>
            <a:ext cx="8209301" cy="3631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"checked"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      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.state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"unchecked"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.checked</a:t>
            </a:r>
            <a:r>
              <a:rPr lang="en-US" dirty="0">
                <a:latin typeface="Courier New"/>
                <a:cs typeface="Courier New"/>
              </a:rPr>
              <a:t>(false);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               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       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.state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"checked"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      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.checked</a:t>
            </a:r>
            <a:r>
              <a:rPr lang="en-US" dirty="0">
                <a:latin typeface="Courier New"/>
                <a:cs typeface="Courier New"/>
              </a:rPr>
              <a:t>(true);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signal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checked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checkValue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-modules/ex-modules-components/items/</a:t>
            </a:r>
            <a:r>
              <a:rPr lang="en-US" sz="1400" dirty="0" err="1">
                <a:latin typeface="Open Sans Light"/>
                <a:cs typeface="Open Sans Light"/>
              </a:rPr>
              <a:t>NewCheckBox.qml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43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Emitting a Custom Signal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4611681"/>
            <a:ext cx="7513803" cy="863602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MouseArea's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onClicked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handler emits the signal </a:t>
            </a:r>
          </a:p>
          <a:p>
            <a:r>
              <a:rPr lang="en-US" dirty="0" smtClean="0"/>
              <a:t>Calls the signal to emit it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539588" y="982133"/>
            <a:ext cx="8209301" cy="3631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"checked"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      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.state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"unchecked"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.checked</a:t>
            </a:r>
            <a:r>
              <a:rPr lang="en-US" dirty="0">
                <a:latin typeface="Courier New"/>
                <a:cs typeface="Courier New"/>
              </a:rPr>
              <a:t>(false);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               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       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.state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"checked"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      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.checked</a:t>
            </a:r>
            <a:r>
              <a:rPr lang="en-US" dirty="0">
                <a:latin typeface="Courier New"/>
                <a:cs typeface="Courier New"/>
              </a:rPr>
              <a:t>(true);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signal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checked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checkValue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15701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a Custom Signal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539063"/>
            <a:ext cx="7513803" cy="1151481"/>
          </a:xfrm>
        </p:spPr>
        <p:txBody>
          <a:bodyPr>
            <a:normAutofit/>
          </a:bodyPr>
          <a:lstStyle/>
          <a:p>
            <a:r>
              <a:rPr lang="en-US" dirty="0" smtClean="0"/>
              <a:t>Signal checked is </a:t>
            </a:r>
            <a:r>
              <a:rPr lang="en-US" dirty="0"/>
              <a:t>handled where the item is used </a:t>
            </a:r>
          </a:p>
          <a:p>
            <a:pPr lvl="1"/>
            <a:r>
              <a:rPr lang="en-US" dirty="0" smtClean="0"/>
              <a:t>By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onCheckedhandler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on*</a:t>
            </a:r>
            <a:r>
              <a:rPr lang="en-US" dirty="0" smtClean="0"/>
              <a:t> handlers are automatically created for signals</a:t>
            </a:r>
            <a:endParaRPr lang="en-US" dirty="0"/>
          </a:p>
          <a:p>
            <a:pPr lvl="1"/>
            <a:r>
              <a:rPr lang="en-US" dirty="0" smtClean="0"/>
              <a:t>Value supplied using name defined in the signal 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checkValue</a:t>
            </a:r>
            <a:r>
              <a:rPr lang="en-US" dirty="0"/>
              <a:t>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523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"items"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NewCheckBox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onChecked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2985C7"/>
                </a:solidFill>
                <a:latin typeface="Courier New"/>
                <a:cs typeface="Courier New"/>
              </a:rPr>
              <a:t>checkValue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.color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"red"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       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.color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 descr="custom-signal-tr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67" y="1083732"/>
            <a:ext cx="1890890" cy="7563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-modules/ex-modules-components/use-custom-</a:t>
            </a:r>
            <a:r>
              <a:rPr lang="en-US" sz="1400" dirty="0" err="1">
                <a:latin typeface="Open Sans Light"/>
                <a:cs typeface="Open Sans Light"/>
              </a:rPr>
              <a:t>signal.qml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179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dirty="0" smtClean="0"/>
              <a:t>Modules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2345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What</a:t>
            </a:r>
            <a:r>
              <a:rPr lang="fi-FI" dirty="0" smtClean="0"/>
              <a:t> is Qt </a:t>
            </a:r>
            <a:r>
              <a:rPr lang="fi-FI" dirty="0" err="1" smtClean="0"/>
              <a:t>Quick</a:t>
            </a:r>
            <a:r>
              <a:rPr lang="fi-FI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526566"/>
            <a:ext cx="4220894" cy="3629256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A set of technologies including:</a:t>
            </a:r>
          </a:p>
          <a:p>
            <a:r>
              <a:rPr lang="en-US" dirty="0"/>
              <a:t>Declarative markup language: QML</a:t>
            </a:r>
          </a:p>
          <a:p>
            <a:r>
              <a:rPr lang="en-US" dirty="0"/>
              <a:t>Imperative Language: </a:t>
            </a:r>
            <a:r>
              <a:rPr lang="en-US" dirty="0" smtClean="0"/>
              <a:t>JavaScript</a:t>
            </a:r>
          </a:p>
          <a:p>
            <a:r>
              <a:rPr lang="en-US" dirty="0"/>
              <a:t>Language runtime integrated with Qt</a:t>
            </a:r>
          </a:p>
          <a:p>
            <a:r>
              <a:rPr lang="en-US" dirty="0"/>
              <a:t>C++ API for integration with Qt applications</a:t>
            </a:r>
          </a:p>
          <a:p>
            <a:r>
              <a:rPr lang="en-US" dirty="0" err="1"/>
              <a:t>QtCreator</a:t>
            </a:r>
            <a:r>
              <a:rPr lang="en-US" dirty="0"/>
              <a:t> IDE support for the QML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684" y="1938297"/>
            <a:ext cx="4447072" cy="23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89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Modules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Modules hold collections of </a:t>
            </a:r>
            <a:r>
              <a:rPr lang="en-US" dirty="0" smtClean="0"/>
              <a:t>QML types: </a:t>
            </a:r>
            <a:endParaRPr lang="en-US" dirty="0"/>
          </a:p>
          <a:p>
            <a:r>
              <a:rPr lang="en-US" dirty="0" smtClean="0"/>
              <a:t>Contain definitions of new </a:t>
            </a:r>
            <a:r>
              <a:rPr lang="en-US" dirty="0" smtClean="0"/>
              <a:t>types</a:t>
            </a:r>
            <a:endParaRPr lang="en-US" dirty="0"/>
          </a:p>
          <a:p>
            <a:r>
              <a:rPr lang="en-US" dirty="0" smtClean="0"/>
              <a:t>Allow and promote re</a:t>
            </a:r>
            <a:r>
              <a:rPr lang="en-US" dirty="0"/>
              <a:t>-</a:t>
            </a:r>
            <a:r>
              <a:rPr lang="en-US" dirty="0" smtClean="0"/>
              <a:t>use of </a:t>
            </a:r>
            <a:r>
              <a:rPr lang="en-US" dirty="0" smtClean="0"/>
              <a:t>types and </a:t>
            </a:r>
            <a:r>
              <a:rPr lang="en-US" dirty="0" smtClean="0"/>
              <a:t>higher level components</a:t>
            </a:r>
            <a:endParaRPr lang="en-US" dirty="0"/>
          </a:p>
          <a:p>
            <a:r>
              <a:rPr lang="en-US" dirty="0" smtClean="0"/>
              <a:t>Versioned </a:t>
            </a:r>
          </a:p>
          <a:p>
            <a:pPr lvl="1"/>
            <a:r>
              <a:rPr lang="en-US" dirty="0" smtClean="0"/>
              <a:t>Allows specific versions of modules to be chosen</a:t>
            </a:r>
          </a:p>
          <a:p>
            <a:pPr lvl="1"/>
            <a:r>
              <a:rPr lang="en-US" dirty="0" smtClean="0"/>
              <a:t>Guarantees certain features</a:t>
            </a:r>
            <a:r>
              <a:rPr lang="en-US" dirty="0"/>
              <a:t>/behavior </a:t>
            </a:r>
          </a:p>
          <a:p>
            <a:r>
              <a:rPr lang="en-US" dirty="0" smtClean="0"/>
              <a:t>Import a directory name to import all modules within it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latin typeface="Open Sans Light"/>
                <a:cs typeface="Open Sans Light"/>
              </a:rPr>
              <a:t>Documentation: </a:t>
            </a:r>
            <a:r>
              <a:rPr lang="en-US" sz="1400" dirty="0">
                <a:latin typeface="Open Sans Light"/>
                <a:cs typeface="Open Sans Light"/>
                <a:hlinkClick r:id="rId2"/>
              </a:rPr>
              <a:t>QML Modules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645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Item Revisited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03599"/>
            <a:ext cx="7513803" cy="1151481"/>
          </a:xfrm>
        </p:spPr>
        <p:txBody>
          <a:bodyPr>
            <a:normAutofit/>
          </a:bodyPr>
          <a:lstStyle/>
          <a:p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LineEdit.qml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is in the same </a:t>
            </a:r>
            <a:r>
              <a:rPr lang="en-US" dirty="0" smtClean="0"/>
              <a:t>directory</a:t>
            </a:r>
            <a:endParaRPr lang="en-US" dirty="0"/>
          </a:p>
          <a:p>
            <a:r>
              <a:rPr lang="en-US" dirty="0" smtClean="0"/>
              <a:t>We would like to make different versions of this item so we need collections </a:t>
            </a:r>
            <a:r>
              <a:rPr lang="en-US" dirty="0"/>
              <a:t>of items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39588" y="1016000"/>
            <a:ext cx="8209301" cy="2269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LineEdit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.horizontalCenter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</a:t>
            </a:r>
            <a:r>
              <a:rPr lang="en-US" sz="1400" dirty="0" err="1">
                <a:latin typeface="Open Sans Light"/>
                <a:cs typeface="Open Sans Light"/>
              </a:rPr>
              <a:t>lineedit</a:t>
            </a:r>
            <a:r>
              <a:rPr lang="en-US" sz="1400" dirty="0">
                <a:latin typeface="Open Sans Light"/>
                <a:cs typeface="Open Sans Light"/>
              </a:rPr>
              <a:t>/use-</a:t>
            </a:r>
            <a:r>
              <a:rPr lang="en-US" sz="1400" dirty="0" err="1">
                <a:latin typeface="Open Sans Light"/>
                <a:cs typeface="Open Sans Light"/>
              </a:rPr>
              <a:t>lineedit.qml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329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 of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268133"/>
            <a:ext cx="7513803" cy="1286947"/>
          </a:xfrm>
        </p:spPr>
        <p:txBody>
          <a:bodyPr>
            <a:normAutofit/>
          </a:bodyPr>
          <a:lstStyle/>
          <a:p>
            <a:r>
              <a:rPr lang="en-US" dirty="0" smtClean="0"/>
              <a:t>Importing </a:t>
            </a:r>
            <a:r>
              <a:rPr lang="en-US" dirty="0" smtClean="0">
                <a:latin typeface="Courier New"/>
                <a:cs typeface="Courier New"/>
              </a:rPr>
              <a:t>“items” </a:t>
            </a:r>
            <a:r>
              <a:rPr lang="en-US" dirty="0" smtClean="0"/>
              <a:t>directory</a:t>
            </a:r>
            <a:endParaRPr lang="en-US" dirty="0"/>
          </a:p>
          <a:p>
            <a:r>
              <a:rPr lang="en-US" dirty="0" smtClean="0"/>
              <a:t>Includes all the files (</a:t>
            </a:r>
            <a:r>
              <a:rPr lang="en-US" dirty="0"/>
              <a:t>e.g</a:t>
            </a:r>
            <a:r>
              <a:rPr lang="en-US" dirty="0" smtClean="0"/>
              <a:t>. </a:t>
            </a:r>
            <a:r>
              <a:rPr lang="en-US" dirty="0" smtClean="0">
                <a:latin typeface="Courier New"/>
                <a:cs typeface="Courier New"/>
              </a:rPr>
              <a:t>items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CheckBox.qml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Useful to organize your application</a:t>
            </a:r>
            <a:endParaRPr lang="en-US" dirty="0"/>
          </a:p>
          <a:p>
            <a:r>
              <a:rPr lang="en-US" dirty="0" smtClean="0"/>
              <a:t>Provides the mechanism for versioning of modules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39588" y="1016000"/>
            <a:ext cx="8209301" cy="2133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items”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CheckBox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-modules/ex-modules-components/use-collection-of-</a:t>
            </a:r>
            <a:r>
              <a:rPr lang="en-US" sz="1400" dirty="0" err="1">
                <a:latin typeface="Open Sans Light"/>
                <a:cs typeface="Open Sans Light"/>
              </a:rPr>
              <a:t>items.qml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085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Versioning Modules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Create a directory called </a:t>
            </a:r>
            <a:r>
              <a:rPr lang="en-US" dirty="0" err="1" smtClean="0">
                <a:solidFill>
                  <a:schemeClr val="accent2"/>
                </a:solidFill>
                <a:latin typeface="Courier New"/>
                <a:cs typeface="Courier New"/>
              </a:rPr>
              <a:t>LineEdit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/>
              <a:t>containing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-1.0.qml</a:t>
            </a:r>
            <a:r>
              <a:rPr lang="en-US" dirty="0"/>
              <a:t>–</a:t>
            </a:r>
            <a:r>
              <a:rPr lang="en-US" dirty="0" smtClean="0"/>
              <a:t>implementation of the custom item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qmldir</a:t>
            </a:r>
            <a:r>
              <a:rPr lang="en-US" dirty="0"/>
              <a:t>–</a:t>
            </a:r>
            <a:r>
              <a:rPr lang="en-US" dirty="0" smtClean="0"/>
              <a:t>version information for the module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>
                <a:latin typeface="Courier New"/>
                <a:cs typeface="Courier New"/>
              </a:rPr>
              <a:t>qmldir</a:t>
            </a:r>
            <a:r>
              <a:rPr lang="en-US" dirty="0" smtClean="0"/>
              <a:t> file contains a single line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LineEdit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 LineEdit-1.0.qml </a:t>
            </a:r>
          </a:p>
          <a:p>
            <a:endParaRPr lang="en-US" dirty="0" smtClean="0"/>
          </a:p>
          <a:p>
            <a:r>
              <a:rPr lang="en-US" dirty="0" smtClean="0"/>
              <a:t>Describes the name of the item exported by the module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Relates a version number to the file containing the implementation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4" name="Picture 3" descr="module-struc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192563"/>
            <a:ext cx="2235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4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Versioned Module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556000"/>
            <a:ext cx="7513803" cy="999080"/>
          </a:xfrm>
        </p:spPr>
        <p:txBody>
          <a:bodyPr>
            <a:normAutofit/>
          </a:bodyPr>
          <a:lstStyle/>
          <a:p>
            <a:r>
              <a:rPr lang="en-US" dirty="0" smtClean="0"/>
              <a:t>Now explicitly import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LineEdit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Using a relative path</a:t>
            </a:r>
            <a:endParaRPr lang="en-US" dirty="0"/>
          </a:p>
          <a:p>
            <a:pPr lvl="1"/>
            <a:r>
              <a:rPr lang="en-US" dirty="0" smtClean="0"/>
              <a:t>And a version number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39588" y="1015999"/>
            <a:ext cx="8209301" cy="2404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import </a:t>
            </a:r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 1.0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LineEdit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-modules/ex-modules-components/versioned/use-</a:t>
            </a:r>
            <a:r>
              <a:rPr lang="en-US" sz="1400" dirty="0" err="1">
                <a:latin typeface="Open Sans Light"/>
                <a:cs typeface="Open Sans Light"/>
              </a:rPr>
              <a:t>lineedit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version.qml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590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the Example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Locate </a:t>
            </a:r>
            <a:r>
              <a:rPr lang="en-US" dirty="0" err="1" smtClean="0">
                <a:latin typeface="Courier New"/>
                <a:cs typeface="Courier New"/>
              </a:rPr>
              <a:t>qml</a:t>
            </a:r>
            <a:r>
              <a:rPr lang="en-US" dirty="0">
                <a:latin typeface="Courier New"/>
                <a:cs typeface="Courier New"/>
              </a:rPr>
              <a:t>-modules-components/ex-modules-components </a:t>
            </a:r>
          </a:p>
          <a:p>
            <a:endParaRPr lang="en-US" dirty="0" smtClean="0"/>
          </a:p>
          <a:p>
            <a:r>
              <a:rPr lang="en-US" dirty="0" smtClean="0"/>
              <a:t>Launch the example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qmlscene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-I versioned versioned/use-</a:t>
            </a:r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version.qml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 smtClean="0"/>
              <a:t>Normally, the module would be installed on the system</a:t>
            </a:r>
          </a:p>
          <a:p>
            <a:pPr lvl="1"/>
            <a:r>
              <a:rPr lang="en-US" dirty="0" smtClean="0"/>
              <a:t>Within the Qt installation's </a:t>
            </a:r>
            <a:r>
              <a:rPr lang="en-US" dirty="0" smtClean="0">
                <a:latin typeface="Courier New"/>
                <a:cs typeface="Courier New"/>
              </a:rPr>
              <a:t>imports</a:t>
            </a:r>
            <a:r>
              <a:rPr lang="en-US" dirty="0" smtClean="0"/>
              <a:t> directory</a:t>
            </a:r>
            <a:endParaRPr lang="en-US" dirty="0"/>
          </a:p>
          <a:p>
            <a:pPr lvl="1"/>
            <a:r>
              <a:rPr lang="en-US" dirty="0" smtClean="0"/>
              <a:t>So the </a:t>
            </a:r>
            <a:r>
              <a:rPr lang="en-US" dirty="0" smtClean="0">
                <a:latin typeface="Courier New"/>
                <a:cs typeface="Courier New"/>
              </a:rPr>
              <a:t>-I </a:t>
            </a:r>
            <a:r>
              <a:rPr lang="en-US" dirty="0" smtClean="0"/>
              <a:t>option would not be needed for </a:t>
            </a:r>
            <a:r>
              <a:rPr lang="en-US" dirty="0" err="1" smtClean="0">
                <a:latin typeface="Courier New"/>
                <a:cs typeface="Courier New"/>
              </a:rPr>
              <a:t>qmlscene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0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Multiple Versions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Imagine that we release version 1.1 of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LineEdit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fontAlgn="auto"/>
            <a:r>
              <a:rPr lang="en-US" dirty="0" smtClean="0"/>
              <a:t>We need to ensure backward compatibility </a:t>
            </a:r>
            <a:endParaRPr lang="en-US" dirty="0"/>
          </a:p>
          <a:p>
            <a:pPr fontAlgn="auto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LineEdit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needs to include support for multiple versions </a:t>
            </a:r>
          </a:p>
          <a:p>
            <a:r>
              <a:rPr lang="en-US" dirty="0" smtClean="0"/>
              <a:t>Version handling is done in the </a:t>
            </a:r>
            <a:r>
              <a:rPr lang="en-US" dirty="0" err="1" smtClean="0">
                <a:latin typeface="Courier New"/>
                <a:cs typeface="Courier New"/>
              </a:rPr>
              <a:t>qmldir</a:t>
            </a:r>
            <a:r>
              <a:rPr lang="en-US" dirty="0" smtClean="0"/>
              <a:t> file </a:t>
            </a:r>
            <a:endParaRPr lang="en-US" dirty="0"/>
          </a:p>
          <a:p>
            <a:pPr lvl="1"/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 1.1 LineEdit-1.1.qml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LineEdit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 LineEdit-1.0.qml </a:t>
            </a:r>
          </a:p>
          <a:p>
            <a:pPr fontAlgn="auto"/>
            <a:r>
              <a:rPr lang="en-US" dirty="0" smtClean="0"/>
              <a:t>Each implementation file is declared</a:t>
            </a:r>
            <a:endParaRPr lang="en-US" dirty="0"/>
          </a:p>
          <a:p>
            <a:pPr lvl="1"/>
            <a:r>
              <a:rPr lang="en-US" dirty="0" smtClean="0"/>
              <a:t>With its version</a:t>
            </a:r>
            <a:endParaRPr lang="en-US" dirty="0"/>
          </a:p>
          <a:p>
            <a:pPr lvl="1"/>
            <a:r>
              <a:rPr lang="en-US" dirty="0" smtClean="0"/>
              <a:t>In decreasing version order (newer versions first</a:t>
            </a:r>
            <a:r>
              <a:rPr lang="en-US" dirty="0"/>
              <a:t>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76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into a Namespace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71335"/>
            <a:ext cx="7513803" cy="11757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import...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as...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All items in the Qt module are imported</a:t>
            </a:r>
            <a:endParaRPr lang="en-US" dirty="0"/>
          </a:p>
          <a:p>
            <a:pPr lvl="1"/>
            <a:r>
              <a:rPr lang="en-US" dirty="0" smtClean="0"/>
              <a:t>Accessed via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MyQt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namespace </a:t>
            </a:r>
            <a:endParaRPr lang="en-US" dirty="0"/>
          </a:p>
          <a:p>
            <a:r>
              <a:rPr lang="en-US" dirty="0" smtClean="0"/>
              <a:t>Allows multiple versions of modules to be imported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39588" y="914399"/>
            <a:ext cx="8209301" cy="2539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2.4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as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MyQt</a:t>
            </a: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MyQt.Rectangle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MyQt.Text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Qt!"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-modules/ex-modules-components/use-namespace-</a:t>
            </a:r>
            <a:r>
              <a:rPr lang="en-US" sz="1400" dirty="0" err="1">
                <a:latin typeface="Open Sans Light"/>
                <a:cs typeface="Open Sans Light"/>
              </a:rPr>
              <a:t>module.qml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42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into a Namespace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3" y="3522134"/>
            <a:ext cx="8364171" cy="778932"/>
          </a:xfrm>
        </p:spPr>
        <p:txBody>
          <a:bodyPr>
            <a:normAutofit/>
          </a:bodyPr>
          <a:lstStyle/>
          <a:p>
            <a:r>
              <a:rPr lang="en-US" dirty="0" smtClean="0"/>
              <a:t>Importing a collection of items from a path</a:t>
            </a:r>
            <a:endParaRPr lang="en-US" dirty="0"/>
          </a:p>
          <a:p>
            <a:r>
              <a:rPr lang="en-US" dirty="0" smtClean="0"/>
              <a:t>Avoids potential naming clashes with items from other collections and </a:t>
            </a:r>
            <a:r>
              <a:rPr lang="en-US" dirty="0"/>
              <a:t>modules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39588" y="1117595"/>
            <a:ext cx="8209301" cy="2286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"items"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as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Items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Items.CheckBox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.horizontalCenter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-modules/ex-modules-components/use-</a:t>
            </a:r>
            <a:r>
              <a:rPr lang="en-US" sz="1400" dirty="0" err="1">
                <a:latin typeface="Open Sans Light"/>
                <a:cs typeface="Open Sans Light"/>
              </a:rPr>
              <a:t>namespace.qml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244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States and Transitions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Philosophy of Qt Quick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Intuitive User Interfaces</a:t>
            </a:r>
          </a:p>
          <a:p>
            <a:r>
              <a:rPr lang="en-US" dirty="0"/>
              <a:t>Design-Oriented</a:t>
            </a:r>
          </a:p>
          <a:p>
            <a:r>
              <a:rPr lang="en-US" dirty="0"/>
              <a:t>Rapid Prototyping and Production</a:t>
            </a:r>
          </a:p>
          <a:p>
            <a:r>
              <a:rPr lang="en-US" dirty="0"/>
              <a:t>Easy Deployment</a:t>
            </a:r>
          </a:p>
          <a:p>
            <a:r>
              <a:rPr lang="en-US" dirty="0"/>
              <a:t>Enable designer and developers to work on the same sources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1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States</a:t>
            </a:r>
          </a:p>
          <a:p>
            <a:r>
              <a:rPr lang="en-US" dirty="0" smtClean="0"/>
              <a:t>State </a:t>
            </a:r>
            <a:r>
              <a:rPr lang="en-US" dirty="0"/>
              <a:t>Conditions </a:t>
            </a:r>
            <a:endParaRPr lang="en-US" dirty="0" smtClean="0"/>
          </a:p>
          <a:p>
            <a:r>
              <a:rPr lang="en-US" dirty="0" smtClean="0"/>
              <a:t>Transitions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39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define user interface behavior using states and </a:t>
            </a:r>
            <a:r>
              <a:rPr lang="en-US" dirty="0" smtClean="0"/>
              <a:t>transitions:</a:t>
            </a:r>
          </a:p>
          <a:p>
            <a:r>
              <a:rPr lang="en-US" dirty="0" smtClean="0"/>
              <a:t>Provides a way to formally specify a user interface</a:t>
            </a:r>
            <a:endParaRPr lang="en-US" dirty="0"/>
          </a:p>
          <a:p>
            <a:r>
              <a:rPr lang="en-US" dirty="0" smtClean="0"/>
              <a:t>Useful way to organize application logic</a:t>
            </a:r>
            <a:endParaRPr lang="en-US" dirty="0"/>
          </a:p>
          <a:p>
            <a:r>
              <a:rPr lang="en-US" dirty="0" smtClean="0"/>
              <a:t>Helps to determine if all functionality is covered</a:t>
            </a:r>
            <a:endParaRPr lang="en-US" dirty="0"/>
          </a:p>
          <a:p>
            <a:r>
              <a:rPr lang="en-US" dirty="0" smtClean="0"/>
              <a:t>Can extend transitions with animations and visual effects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States </a:t>
            </a:r>
            <a:r>
              <a:rPr lang="en-US" dirty="0"/>
              <a:t>and transitions are covered in the Qt documentation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9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States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2039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States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States manage named </a:t>
            </a:r>
            <a:r>
              <a:rPr lang="en-US" dirty="0" smtClean="0"/>
              <a:t>items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Represented by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State</a:t>
            </a:r>
            <a:r>
              <a:rPr lang="en-US" dirty="0" smtClean="0"/>
              <a:t> </a:t>
            </a:r>
            <a:r>
              <a:rPr lang="en-US" dirty="0" smtClean="0"/>
              <a:t>QML type</a:t>
            </a:r>
            <a:endParaRPr lang="en-US" dirty="0" smtClean="0"/>
          </a:p>
          <a:p>
            <a:r>
              <a:rPr lang="en-US" dirty="0" smtClean="0"/>
              <a:t>Each item can define a set of states </a:t>
            </a:r>
          </a:p>
          <a:p>
            <a:pPr lvl="1"/>
            <a:r>
              <a:rPr lang="en-US" dirty="0" smtClean="0"/>
              <a:t>With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states</a:t>
            </a:r>
            <a:r>
              <a:rPr lang="en-US" dirty="0" smtClean="0"/>
              <a:t> property</a:t>
            </a:r>
            <a:endParaRPr lang="en-US" dirty="0"/>
          </a:p>
          <a:p>
            <a:pPr lvl="1"/>
            <a:r>
              <a:rPr lang="en-US" dirty="0" smtClean="0"/>
              <a:t>Current state is set with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state</a:t>
            </a:r>
            <a:r>
              <a:rPr lang="en-US" dirty="0" smtClean="0"/>
              <a:t> property </a:t>
            </a:r>
            <a:endParaRPr lang="en-US" dirty="0"/>
          </a:p>
          <a:p>
            <a:r>
              <a:rPr lang="en-US" dirty="0" smtClean="0"/>
              <a:t>Properties are set when a state is entered </a:t>
            </a:r>
          </a:p>
          <a:p>
            <a:pPr lvl="1"/>
            <a:r>
              <a:rPr lang="en-US" dirty="0" smtClean="0"/>
              <a:t>Can also modify anchors</a:t>
            </a:r>
            <a:endParaRPr lang="en-US" dirty="0"/>
          </a:p>
          <a:p>
            <a:pPr lvl="1"/>
            <a:r>
              <a:rPr lang="en-US" dirty="0" smtClean="0"/>
              <a:t>Change the parents of items </a:t>
            </a:r>
          </a:p>
          <a:p>
            <a:pPr lvl="1"/>
            <a:r>
              <a:rPr lang="en-US" dirty="0" smtClean="0"/>
              <a:t>Run scripts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latin typeface="Open Sans Light"/>
                <a:cs typeface="Open Sans Light"/>
              </a:rPr>
              <a:t>Documentation: </a:t>
            </a:r>
            <a:r>
              <a:rPr lang="en-US" sz="1400" dirty="0">
                <a:latin typeface="Open Sans Light"/>
                <a:cs typeface="Open Sans Light"/>
                <a:hlinkClick r:id="rId2"/>
              </a:rPr>
              <a:t>QML States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924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Example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674518"/>
            <a:ext cx="7513803" cy="745083"/>
          </a:xfrm>
        </p:spPr>
        <p:txBody>
          <a:bodyPr>
            <a:normAutofit/>
          </a:bodyPr>
          <a:lstStyle/>
          <a:p>
            <a:r>
              <a:rPr lang="en-US" dirty="0" smtClean="0"/>
              <a:t>Prepare each item with an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id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Set up properties not modified by states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2556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stopLight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goLight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135;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}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80000"/>
              </a:lnSpc>
              <a:buNone/>
            </a:pP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states-stop-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474" y="1100664"/>
            <a:ext cx="934721" cy="155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States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984352"/>
            <a:ext cx="8364171" cy="999060"/>
          </a:xfrm>
        </p:spPr>
        <p:txBody>
          <a:bodyPr>
            <a:normAutofit/>
          </a:bodyPr>
          <a:lstStyle/>
          <a:p>
            <a:r>
              <a:rPr lang="en-US" dirty="0" smtClean="0"/>
              <a:t>Define states with names: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“stop”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“go”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Set up properties for each state with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PropertyChanges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Defining differences from the default values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235505"/>
            <a:ext cx="8209301" cy="2607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states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State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"stop"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stopLight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"red"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goLight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</a:t>
            </a:r>
            <a:r>
              <a:rPr lang="en-US" dirty="0">
                <a:latin typeface="Courier New"/>
                <a:cs typeface="Courier New"/>
              </a:rPr>
              <a:t>,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State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"go"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stopLight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goLight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-states-transitions/ex-states/</a:t>
            </a:r>
            <a:r>
              <a:rPr lang="en-US" sz="1400" dirty="0" err="1">
                <a:latin typeface="Open Sans Light"/>
                <a:cs typeface="Open Sans Light"/>
              </a:rPr>
              <a:t>states.qml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102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State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37734"/>
            <a:ext cx="8364171" cy="4126766"/>
          </a:xfrm>
        </p:spPr>
        <p:txBody>
          <a:bodyPr>
            <a:normAutofit/>
          </a:bodyPr>
          <a:lstStyle/>
          <a:p>
            <a:r>
              <a:rPr lang="en-US" dirty="0" smtClean="0"/>
              <a:t>Define </a:t>
            </a:r>
            <a:r>
              <a:rPr lang="en-US" dirty="0"/>
              <a:t>an initial state: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/>
              <a:t>a </a:t>
            </a:r>
            <a:r>
              <a:rPr lang="en-US" dirty="0" err="1">
                <a:solidFill>
                  <a:schemeClr val="accent2"/>
                </a:solidFill>
                <a:latin typeface="Courier New"/>
                <a:cs typeface="Courier New"/>
              </a:rPr>
              <a:t>MouseArea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to switch between states: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Reacts to a click on the user interface </a:t>
            </a:r>
          </a:p>
          <a:p>
            <a:pPr lvl="1"/>
            <a:r>
              <a:rPr lang="en-US" dirty="0" smtClean="0"/>
              <a:t>Toggles the parent's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state</a:t>
            </a:r>
            <a:r>
              <a:rPr lang="en-US" dirty="0" smtClean="0"/>
              <a:t> property between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“stop”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“go” </a:t>
            </a:r>
            <a:r>
              <a:rPr lang="en-US" dirty="0" smtClean="0"/>
              <a:t>states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42709" y="1736917"/>
            <a:ext cx="8209301" cy="4826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: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stop”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76578" y="2874570"/>
            <a:ext cx="8209301" cy="1397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"stop"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  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.state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"go"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"stop"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11" name="Picture 10" descr="states-stop-go-ligh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492" y="2971953"/>
            <a:ext cx="1720400" cy="118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9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Properties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37734"/>
            <a:ext cx="8364171" cy="4126766"/>
          </a:xfrm>
        </p:spPr>
        <p:txBody>
          <a:bodyPr>
            <a:normAutofit/>
          </a:bodyPr>
          <a:lstStyle/>
          <a:p>
            <a:r>
              <a:rPr lang="en-US" dirty="0"/>
              <a:t>States change properties with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PropertyChanges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 smtClean="0"/>
              <a:t>QML type: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Acts on a target </a:t>
            </a:r>
            <a:r>
              <a:rPr lang="en-US" dirty="0" smtClean="0"/>
              <a:t>item named </a:t>
            </a:r>
            <a:r>
              <a:rPr lang="en-US" dirty="0" smtClean="0"/>
              <a:t>using the target property </a:t>
            </a:r>
          </a:p>
          <a:p>
            <a:pPr lvl="1"/>
            <a:r>
              <a:rPr lang="en-US" dirty="0" smtClean="0"/>
              <a:t>The target refers to an id </a:t>
            </a:r>
            <a:endParaRPr lang="en-US" dirty="0"/>
          </a:p>
          <a:p>
            <a:r>
              <a:rPr lang="en-US" dirty="0" smtClean="0"/>
              <a:t>Applies the other property definitions to the target </a:t>
            </a:r>
            <a:r>
              <a:rPr lang="en-US" dirty="0" smtClean="0"/>
              <a:t>item</a:t>
            </a:r>
            <a:endParaRPr lang="en-US" dirty="0" smtClean="0"/>
          </a:p>
          <a:p>
            <a:pPr lvl="1"/>
            <a:r>
              <a:rPr lang="en-US" dirty="0" smtClean="0"/>
              <a:t>One </a:t>
            </a:r>
            <a:r>
              <a:rPr lang="en-US" dirty="0" err="1" smtClean="0">
                <a:solidFill>
                  <a:srgbClr val="80C342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80C342"/>
                </a:solidFill>
              </a:rPr>
              <a:t> </a:t>
            </a:r>
            <a:r>
              <a:rPr lang="en-US" dirty="0" smtClean="0"/>
              <a:t>instance can </a:t>
            </a:r>
            <a:r>
              <a:rPr lang="en-US" dirty="0" smtClean="0"/>
              <a:t>redefine multiple properties </a:t>
            </a:r>
            <a:endParaRPr lang="en-US" dirty="0"/>
          </a:p>
          <a:p>
            <a:r>
              <a:rPr lang="en-US" dirty="0" smtClean="0"/>
              <a:t>Property definitions are evaluated when the state is entered </a:t>
            </a:r>
          </a:p>
          <a:p>
            <a:r>
              <a:rPr lang="en-US" dirty="0" err="1" smtClean="0">
                <a:solidFill>
                  <a:srgbClr val="80C342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80C342"/>
                </a:solidFill>
              </a:rPr>
              <a:t> </a:t>
            </a:r>
            <a:r>
              <a:rPr lang="en-US" dirty="0"/>
              <a:t>describes new property values for an </a:t>
            </a:r>
            <a:r>
              <a:rPr lang="en-US" dirty="0" smtClean="0"/>
              <a:t>item</a:t>
            </a:r>
          </a:p>
          <a:p>
            <a:pPr lvl="1"/>
            <a:r>
              <a:rPr lang="en-US" dirty="0" smtClean="0"/>
              <a:t>New values are assigned to items when the state is entered</a:t>
            </a:r>
          </a:p>
          <a:p>
            <a:pPr lvl="1"/>
            <a:r>
              <a:rPr lang="en-US" i="1" dirty="0" smtClean="0"/>
              <a:t>Properties left unspecified are assigned their default values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42709" y="1667930"/>
            <a:ext cx="8209301" cy="14139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State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"go"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stopLight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black”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goLight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35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/>
              <a:t>State Conditions </a:t>
            </a:r>
            <a:r>
              <a:rPr lang="en-US" kern="1800" dirty="0" smtClean="0">
                <a:solidFill>
                  <a:srgbClr val="FFFFFF"/>
                </a:solidFill>
              </a:rPr>
              <a:t/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7504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Conditions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1600"/>
            <a:ext cx="8364171" cy="4092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Another way to use </a:t>
            </a:r>
            <a:r>
              <a:rPr lang="en-US" dirty="0" smtClean="0"/>
              <a:t>states:</a:t>
            </a:r>
            <a:endParaRPr lang="en-US" dirty="0"/>
          </a:p>
          <a:p>
            <a:r>
              <a:rPr lang="en-US" dirty="0" smtClean="0"/>
              <a:t>Let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State</a:t>
            </a:r>
            <a:r>
              <a:rPr lang="en-US" dirty="0" smtClean="0"/>
              <a:t> decide when to be active</a:t>
            </a:r>
          </a:p>
          <a:p>
            <a:pPr lvl="1"/>
            <a:r>
              <a:rPr lang="en-US" dirty="0" smtClean="0"/>
              <a:t>Using conditions to determine if a state is active </a:t>
            </a:r>
          </a:p>
          <a:p>
            <a:r>
              <a:rPr lang="en-US" dirty="0" smtClean="0"/>
              <a:t>Define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when</a:t>
            </a:r>
            <a:r>
              <a:rPr lang="en-US" dirty="0" smtClean="0"/>
              <a:t> property </a:t>
            </a:r>
          </a:p>
          <a:p>
            <a:pPr lvl="1"/>
            <a:r>
              <a:rPr lang="en-US" dirty="0" smtClean="0"/>
              <a:t>Using an expression that evaluates to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  <a:r>
              <a:rPr lang="en-US" dirty="0" smtClean="0"/>
              <a:t> or </a:t>
            </a:r>
            <a:r>
              <a:rPr lang="en-US" dirty="0" smtClean="0">
                <a:latin typeface="Courier New"/>
                <a:cs typeface="Courier New"/>
              </a:rPr>
              <a:t>false</a:t>
            </a:r>
            <a:endParaRPr lang="en-US" dirty="0" smtClean="0"/>
          </a:p>
          <a:p>
            <a:r>
              <a:rPr lang="en-US" dirty="0" smtClean="0"/>
              <a:t>Only one state in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states</a:t>
            </a:r>
            <a:r>
              <a:rPr lang="en-US" dirty="0" smtClean="0"/>
              <a:t> list should be active </a:t>
            </a:r>
          </a:p>
          <a:p>
            <a:pPr lvl="1"/>
            <a:r>
              <a:rPr lang="en-US" dirty="0" smtClean="0"/>
              <a:t>Ensure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when</a:t>
            </a:r>
            <a:r>
              <a:rPr lang="en-US" dirty="0" smtClean="0"/>
              <a:t> is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  <a:r>
              <a:rPr lang="en-US" dirty="0" smtClean="0"/>
              <a:t> for only one state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129</a:t>
            </a:fld>
            <a:endParaRPr lang="en-US" dirty="0"/>
          </a:p>
        </p:txBody>
      </p:sp>
      <p:pic>
        <p:nvPicPr>
          <p:cNvPr id="4" name="Picture 3" descr="state-condi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35" y="3467809"/>
            <a:ext cx="5665632" cy="13593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-states-transitions/ex-states/states-</a:t>
            </a:r>
            <a:r>
              <a:rPr lang="en-US" sz="1400" dirty="0" err="1">
                <a:latin typeface="Open Sans Light"/>
                <a:cs typeface="Open Sans Light"/>
              </a:rPr>
              <a:t>when.qml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010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Rapid</a:t>
            </a:r>
            <a:r>
              <a:rPr lang="fi-FI" dirty="0"/>
              <a:t> </a:t>
            </a:r>
            <a:r>
              <a:rPr lang="fi-FI" dirty="0" err="1"/>
              <a:t>Workflow</a:t>
            </a:r>
            <a:r>
              <a:rPr lang="fi-FI" dirty="0"/>
              <a:t> with </a:t>
            </a:r>
            <a:r>
              <a:rPr lang="fi-FI" dirty="0" err="1"/>
              <a:t>Qt</a:t>
            </a:r>
            <a:r>
              <a:rPr lang="fi-FI" dirty="0"/>
              <a:t> </a:t>
            </a:r>
            <a:r>
              <a:rPr lang="fi-FI" dirty="0" err="1"/>
              <a:t>Quick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8027" y="2592537"/>
            <a:ext cx="1117008" cy="1312032"/>
            <a:chOff x="4824846" y="2712502"/>
            <a:chExt cx="1117008" cy="131203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2799" y="2712502"/>
              <a:ext cx="629152" cy="101476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824846" y="3831746"/>
              <a:ext cx="1117008" cy="192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>
                <a:lnSpc>
                  <a:spcPts val="1420"/>
                </a:lnSpc>
              </a:pPr>
              <a:r>
                <a:rPr lang="en-US" sz="1400" dirty="0">
                  <a:solidFill>
                    <a:schemeClr val="accent1"/>
                  </a:solidFill>
                  <a:latin typeface="Open Sans Light"/>
                  <a:cs typeface="Open Sans Light"/>
                </a:rPr>
                <a:t>Developer</a:t>
              </a:r>
              <a:endParaRPr lang="en-US" sz="1400" dirty="0" smtClean="0">
                <a:solidFill>
                  <a:schemeClr val="accent1"/>
                </a:solidFill>
                <a:latin typeface="Open Sans Light"/>
                <a:cs typeface="Open Sans Light"/>
              </a:endParaRPr>
            </a:p>
          </p:txBody>
        </p:sp>
      </p:grpSp>
      <p:sp>
        <p:nvSpPr>
          <p:cNvPr id="9" name="Rounded Rectangle 8"/>
          <p:cNvSpPr/>
          <p:nvPr/>
        </p:nvSpPr>
        <p:spPr bwMode="auto">
          <a:xfrm>
            <a:off x="2496358" y="1422472"/>
            <a:ext cx="4109878" cy="95577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46A2DA"/>
                </a:solidFill>
                <a:latin typeface="Open Sans"/>
                <a:cs typeface="Open Sans"/>
              </a:rPr>
              <a:t>Declarative UI Design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Stunningly </a:t>
            </a:r>
            <a:r>
              <a:rPr lang="en-US" sz="1200" dirty="0">
                <a:latin typeface="Open Sans Light"/>
                <a:cs typeface="Open Sans Light"/>
              </a:rPr>
              <a:t>Fluent Modern User Interfaces, written with QML. Ideal for rapid UI </a:t>
            </a:r>
            <a:r>
              <a:rPr lang="en-US" sz="1200" dirty="0" smtClean="0">
                <a:latin typeface="Open Sans Light"/>
                <a:cs typeface="Open Sans Light"/>
              </a:rPr>
              <a:t>prototyping.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505835" y="2531089"/>
            <a:ext cx="4100401" cy="95188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Imperative Logic</a:t>
            </a:r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Power </a:t>
            </a:r>
            <a:r>
              <a:rPr lang="en-US" sz="1200" dirty="0">
                <a:latin typeface="Open Sans Light"/>
                <a:cs typeface="Open Sans Light"/>
              </a:rPr>
              <a:t>of Cross-Platform Native </a:t>
            </a:r>
            <a:r>
              <a:rPr lang="en-US" sz="1200" dirty="0" err="1">
                <a:latin typeface="Open Sans Light"/>
                <a:cs typeface="Open Sans Light"/>
              </a:rPr>
              <a:t>Qt</a:t>
            </a:r>
            <a:r>
              <a:rPr lang="en-US" sz="1200" dirty="0">
                <a:latin typeface="Open Sans Light"/>
                <a:cs typeface="Open Sans Light"/>
              </a:rPr>
              <a:t>/C++</a:t>
            </a:r>
            <a:endParaRPr lang="en-US" sz="1000" dirty="0" smtClean="0">
              <a:latin typeface="Open Sans Light"/>
              <a:cs typeface="Open Sans Light"/>
            </a:endParaRPr>
          </a:p>
          <a:p>
            <a:pPr algn="l"/>
            <a:endParaRPr lang="en-US" sz="1000" dirty="0">
              <a:latin typeface="Open Sans Light"/>
              <a:cs typeface="Open Sans Light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1452117" y="2317458"/>
            <a:ext cx="843049" cy="843050"/>
          </a:xfrm>
          <a:prstGeom prst="line">
            <a:avLst/>
          </a:prstGeom>
          <a:solidFill>
            <a:srgbClr val="FF0000"/>
          </a:solidFill>
          <a:ln w="12700" cap="flat" cmpd="sng" algn="ctr">
            <a:solidFill>
              <a:srgbClr val="80C34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2" name="Group 11"/>
          <p:cNvGrpSpPr/>
          <p:nvPr/>
        </p:nvGrpSpPr>
        <p:grpSpPr>
          <a:xfrm>
            <a:off x="2143060" y="2236551"/>
            <a:ext cx="229586" cy="234875"/>
            <a:chOff x="2143060" y="2451081"/>
            <a:chExt cx="229586" cy="234875"/>
          </a:xfrm>
        </p:grpSpPr>
        <p:cxnSp>
          <p:nvCxnSpPr>
            <p:cNvPr id="13" name="Straight Connector 12"/>
            <p:cNvCxnSpPr/>
            <p:nvPr/>
          </p:nvCxnSpPr>
          <p:spPr bwMode="auto">
            <a:xfrm rot="18900000">
              <a:off x="2143060" y="2451081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80C34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rot="2700000">
              <a:off x="2235861" y="2549170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80C34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5" name="Straight Connector 14"/>
          <p:cNvCxnSpPr/>
          <p:nvPr/>
        </p:nvCxnSpPr>
        <p:spPr bwMode="auto">
          <a:xfrm>
            <a:off x="1327928" y="3303430"/>
            <a:ext cx="774487" cy="7711"/>
          </a:xfrm>
          <a:prstGeom prst="line">
            <a:avLst/>
          </a:prstGeom>
          <a:solidFill>
            <a:srgbClr val="FF0000"/>
          </a:solidFill>
          <a:ln w="12700" cap="flat" cmpd="sng" algn="ctr">
            <a:solidFill>
              <a:srgbClr val="80C34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6" name="Group 15"/>
          <p:cNvGrpSpPr/>
          <p:nvPr/>
        </p:nvGrpSpPr>
        <p:grpSpPr>
          <a:xfrm rot="2700000">
            <a:off x="2047810" y="3192441"/>
            <a:ext cx="229586" cy="234875"/>
            <a:chOff x="2295460" y="3200595"/>
            <a:chExt cx="229586" cy="234875"/>
          </a:xfrm>
        </p:grpSpPr>
        <p:cxnSp>
          <p:nvCxnSpPr>
            <p:cNvPr id="17" name="Straight Connector 16"/>
            <p:cNvCxnSpPr/>
            <p:nvPr/>
          </p:nvCxnSpPr>
          <p:spPr bwMode="auto">
            <a:xfrm rot="18900000">
              <a:off x="2295460" y="3200595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80C34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rot="2700000">
              <a:off x="2388261" y="3298684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80C34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9" name="Straight Connector 18"/>
          <p:cNvCxnSpPr/>
          <p:nvPr/>
        </p:nvCxnSpPr>
        <p:spPr bwMode="auto">
          <a:xfrm>
            <a:off x="1443389" y="1688174"/>
            <a:ext cx="774487" cy="7711"/>
          </a:xfrm>
          <a:prstGeom prst="line">
            <a:avLst/>
          </a:prstGeom>
          <a:solidFill>
            <a:srgbClr val="FF0000"/>
          </a:solidFill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0" name="Group 19"/>
          <p:cNvGrpSpPr/>
          <p:nvPr/>
        </p:nvGrpSpPr>
        <p:grpSpPr>
          <a:xfrm rot="2700000">
            <a:off x="2047810" y="1577185"/>
            <a:ext cx="229586" cy="234875"/>
            <a:chOff x="2295460" y="3200595"/>
            <a:chExt cx="229586" cy="234875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18900000">
              <a:off x="2295460" y="3200595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46A2D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 rot="2700000">
              <a:off x="2388261" y="3298684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46A2D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3" name="TextBox 22"/>
          <p:cNvSpPr txBox="1"/>
          <p:nvPr/>
        </p:nvSpPr>
        <p:spPr>
          <a:xfrm>
            <a:off x="2491544" y="1122760"/>
            <a:ext cx="943807" cy="192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dirty="0" err="1" smtClean="0">
                <a:latin typeface="Open Sans"/>
                <a:cs typeface="Open Sans"/>
              </a:rPr>
              <a:t>Qt</a:t>
            </a:r>
            <a:r>
              <a:rPr lang="en-US" dirty="0" smtClean="0">
                <a:latin typeface="Open Sans"/>
                <a:cs typeface="Open Sans"/>
              </a:rPr>
              <a:t> Quick</a:t>
            </a:r>
          </a:p>
        </p:txBody>
      </p:sp>
      <p:grpSp>
        <p:nvGrpSpPr>
          <p:cNvPr id="24" name="Group 23"/>
          <p:cNvGrpSpPr/>
          <p:nvPr/>
        </p:nvGrpSpPr>
        <p:grpSpPr>
          <a:xfrm rot="13074579">
            <a:off x="6662310" y="2864624"/>
            <a:ext cx="229586" cy="234875"/>
            <a:chOff x="2295460" y="3200595"/>
            <a:chExt cx="229586" cy="234875"/>
          </a:xfrm>
        </p:grpSpPr>
        <p:cxnSp>
          <p:nvCxnSpPr>
            <p:cNvPr id="25" name="Straight Connector 24"/>
            <p:cNvCxnSpPr/>
            <p:nvPr/>
          </p:nvCxnSpPr>
          <p:spPr bwMode="auto">
            <a:xfrm rot="18900000">
              <a:off x="2295460" y="3200595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rot="2700000">
              <a:off x="2388261" y="3298684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7" name="Group 26"/>
          <p:cNvGrpSpPr/>
          <p:nvPr/>
        </p:nvGrpSpPr>
        <p:grpSpPr>
          <a:xfrm rot="13500000">
            <a:off x="6665419" y="1780401"/>
            <a:ext cx="229586" cy="234875"/>
            <a:chOff x="2295460" y="3200595"/>
            <a:chExt cx="229586" cy="234875"/>
          </a:xfrm>
        </p:grpSpPr>
        <p:cxnSp>
          <p:nvCxnSpPr>
            <p:cNvPr id="28" name="Straight Connector 27"/>
            <p:cNvCxnSpPr/>
            <p:nvPr/>
          </p:nvCxnSpPr>
          <p:spPr bwMode="auto">
            <a:xfrm rot="18900000">
              <a:off x="2295460" y="3200595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rot="2700000">
              <a:off x="2388261" y="3298684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Rounded Rectangle 30"/>
          <p:cNvSpPr/>
          <p:nvPr/>
        </p:nvSpPr>
        <p:spPr bwMode="auto">
          <a:xfrm>
            <a:off x="2567356" y="3643133"/>
            <a:ext cx="1593937" cy="123191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 smtClean="0">
                <a:solidFill>
                  <a:schemeClr val="accent1"/>
                </a:solidFill>
                <a:latin typeface="Open Sans"/>
                <a:cs typeface="Open Sans"/>
              </a:rPr>
              <a:t>Core</a:t>
            </a:r>
            <a:endParaRPr lang="en-US" sz="1400" dirty="0" smtClean="0">
              <a:latin typeface="Open Sans Light"/>
              <a:cs typeface="Open Sans Light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Processes, Threads,</a:t>
            </a: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IPC, Containers,</a:t>
            </a: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I</a:t>
            </a:r>
            <a:r>
              <a:rPr lang="en-US" sz="1200" dirty="0">
                <a:latin typeface="Open Sans Light"/>
                <a:cs typeface="Open Sans Light"/>
              </a:rPr>
              <a:t>/</a:t>
            </a:r>
            <a:r>
              <a:rPr lang="en-US" sz="1200" dirty="0" smtClean="0">
                <a:latin typeface="Open Sans Light"/>
                <a:cs typeface="Open Sans Light"/>
              </a:rPr>
              <a:t>O, Strings,</a:t>
            </a: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Etc</a:t>
            </a:r>
            <a:r>
              <a:rPr lang="en-US" sz="1200" dirty="0">
                <a:latin typeface="Open Sans Light"/>
                <a:cs typeface="Open Sans Light"/>
              </a:rPr>
              <a:t>.</a:t>
            </a:r>
          </a:p>
        </p:txBody>
      </p:sp>
      <p:sp>
        <p:nvSpPr>
          <p:cNvPr id="32" name="Rounded Rectangle 31"/>
          <p:cNvSpPr/>
          <p:nvPr/>
        </p:nvSpPr>
        <p:spPr bwMode="auto">
          <a:xfrm>
            <a:off x="4201844" y="3642958"/>
            <a:ext cx="967355" cy="123208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 smtClean="0">
                <a:solidFill>
                  <a:schemeClr val="accent1"/>
                </a:solidFill>
                <a:latin typeface="Open Sans"/>
                <a:cs typeface="Open Sans"/>
              </a:rPr>
              <a:t>Network</a:t>
            </a: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HTTP</a:t>
            </a: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FTP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SSL</a:t>
            </a:r>
          </a:p>
          <a:p>
            <a:pPr algn="l"/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5209750" y="3648178"/>
            <a:ext cx="918895" cy="122686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 err="1" smtClean="0">
                <a:solidFill>
                  <a:schemeClr val="accent1"/>
                </a:solidFill>
                <a:latin typeface="Open Sans"/>
                <a:cs typeface="Open Sans"/>
              </a:rPr>
              <a:t>Sql</a:t>
            </a:r>
            <a:endParaRPr lang="en-US" sz="1400" dirty="0" smtClean="0">
              <a:solidFill>
                <a:schemeClr val="accent1"/>
              </a:solidFill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SQL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&amp;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Oracle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Databases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6169196" y="3643582"/>
            <a:ext cx="424091" cy="123146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XML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6633838" y="3643582"/>
            <a:ext cx="424091" cy="123146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Bluetooth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7098480" y="3643582"/>
            <a:ext cx="424091" cy="123146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Positioning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7563122" y="3643582"/>
            <a:ext cx="424091" cy="123146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NFC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8027762" y="3643582"/>
            <a:ext cx="424091" cy="123146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Serial Port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39" name="Right Bracket 38"/>
          <p:cNvSpPr/>
          <p:nvPr/>
        </p:nvSpPr>
        <p:spPr bwMode="auto">
          <a:xfrm>
            <a:off x="6717860" y="1895522"/>
            <a:ext cx="529103" cy="1093085"/>
          </a:xfrm>
          <a:prstGeom prst="rightBracket">
            <a:avLst>
              <a:gd name="adj" fmla="val 103296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428026" y="1226634"/>
            <a:ext cx="1117008" cy="1059534"/>
            <a:chOff x="428026" y="1226634"/>
            <a:chExt cx="1117008" cy="1059534"/>
          </a:xfrm>
        </p:grpSpPr>
        <p:sp>
          <p:nvSpPr>
            <p:cNvPr id="41" name="TextBox 40"/>
            <p:cNvSpPr txBox="1"/>
            <p:nvPr/>
          </p:nvSpPr>
          <p:spPr>
            <a:xfrm>
              <a:off x="428026" y="2098510"/>
              <a:ext cx="1117008" cy="1876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>
                <a:lnSpc>
                  <a:spcPts val="1420"/>
                </a:lnSpc>
              </a:pPr>
              <a:r>
                <a:rPr lang="en-US" sz="1400" dirty="0">
                  <a:solidFill>
                    <a:srgbClr val="46A2DA"/>
                  </a:solidFill>
                  <a:latin typeface="Open Sans Light"/>
                  <a:cs typeface="Open Sans Light"/>
                </a:rPr>
                <a:t>Designer</a:t>
              </a:r>
              <a:endParaRPr lang="en-US" sz="1400" dirty="0" smtClean="0">
                <a:solidFill>
                  <a:srgbClr val="46A2DA"/>
                </a:solidFill>
                <a:latin typeface="Open Sans Light"/>
                <a:cs typeface="Open Sans Light"/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452" y="1226634"/>
              <a:ext cx="638717" cy="767490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 bwMode="auto">
          <a:xfrm>
            <a:off x="2566603" y="4877627"/>
            <a:ext cx="5887712" cy="29857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ts val="1840"/>
              </a:lnSpc>
            </a:pPr>
            <a:r>
              <a:rPr lang="en-US" sz="1200" dirty="0">
                <a:latin typeface="Open Sans Light"/>
                <a:cs typeface="Open Sans Light"/>
              </a:rPr>
              <a:t>+ Direct Hardware Access</a:t>
            </a:r>
          </a:p>
        </p:txBody>
      </p:sp>
    </p:spTree>
    <p:extLst>
      <p:ext uri="{BB962C8B-B14F-4D97-AF65-F5344CB8AC3E}">
        <p14:creationId xmlns:p14="http://schemas.microsoft.com/office/powerpoint/2010/main" val="1785835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Conditions Example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37468"/>
            <a:ext cx="7513803" cy="745083"/>
          </a:xfrm>
        </p:spPr>
        <p:txBody>
          <a:bodyPr>
            <a:normAutofit/>
          </a:bodyPr>
          <a:lstStyle/>
          <a:p>
            <a:r>
              <a:rPr lang="en-US" dirty="0" smtClean="0"/>
              <a:t>Define default property values and actions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2218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textField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text..."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…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clearButton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clear.svg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…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textField</a:t>
            </a:r>
            <a:r>
              <a:rPr lang="en-US" dirty="0" err="1">
                <a:latin typeface="Courier New"/>
                <a:cs typeface="Courier New"/>
              </a:rPr>
              <a:t>.text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""</a:t>
            </a:r>
            <a:r>
              <a:rPr lang="en-US" dirty="0">
                <a:latin typeface="Courier New"/>
                <a:cs typeface="Courier New"/>
              </a:rPr>
              <a:t> 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80000"/>
              </a:lnSpc>
              <a:buNone/>
            </a:pP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7" name="Picture 6" descr="state-conditions-with-tex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74" y="1100665"/>
            <a:ext cx="2384549" cy="88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4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Conditions Example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605863"/>
            <a:ext cx="7513803" cy="745083"/>
          </a:xfrm>
        </p:spPr>
        <p:txBody>
          <a:bodyPr>
            <a:normAutofit/>
          </a:bodyPr>
          <a:lstStyle/>
          <a:p>
            <a:r>
              <a:rPr lang="en-US" dirty="0" smtClean="0"/>
              <a:t>A clear button that fades out when there is no text </a:t>
            </a:r>
            <a:endParaRPr lang="en-US" dirty="0"/>
          </a:p>
          <a:p>
            <a:r>
              <a:rPr lang="en-US" dirty="0" smtClean="0"/>
              <a:t>Do not need to define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state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505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states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State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"with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when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textField</a:t>
            </a:r>
            <a:r>
              <a:rPr lang="en-US" dirty="0" err="1">
                <a:latin typeface="Courier New"/>
                <a:cs typeface="Courier New"/>
              </a:rPr>
              <a:t>.text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!=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clearButton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opacity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</a:t>
            </a:r>
            <a:r>
              <a:rPr lang="en-US" dirty="0">
                <a:latin typeface="Courier New"/>
                <a:cs typeface="Courier New"/>
              </a:rPr>
              <a:t>,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State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"without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when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textField</a:t>
            </a:r>
            <a:r>
              <a:rPr lang="en-US" dirty="0" err="1">
                <a:latin typeface="Courier New"/>
                <a:cs typeface="Courier New"/>
              </a:rPr>
              <a:t>.text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clearButton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opacity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0.25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textField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focus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]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7" name="Picture 6" descr="state-conditions-with-tex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74" y="1100665"/>
            <a:ext cx="2384549" cy="880533"/>
          </a:xfrm>
          <a:prstGeom prst="rect">
            <a:avLst/>
          </a:prstGeom>
        </p:spPr>
      </p:pic>
      <p:pic>
        <p:nvPicPr>
          <p:cNvPr id="4" name="Picture 3" descr="state-conditions-without-tex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55" y="2641569"/>
            <a:ext cx="2292835" cy="84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8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Transitions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8290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1600"/>
            <a:ext cx="8364171" cy="4092899"/>
          </a:xfrm>
        </p:spPr>
        <p:txBody>
          <a:bodyPr>
            <a:normAutofit/>
          </a:bodyPr>
          <a:lstStyle/>
          <a:p>
            <a:r>
              <a:rPr lang="en-US" dirty="0" smtClean="0"/>
              <a:t>Define how items change when switching states</a:t>
            </a:r>
          </a:p>
          <a:p>
            <a:r>
              <a:rPr lang="en-US" dirty="0" smtClean="0"/>
              <a:t>Applied to two or more states</a:t>
            </a:r>
            <a:endParaRPr lang="en-US" dirty="0"/>
          </a:p>
          <a:p>
            <a:r>
              <a:rPr lang="en-US" dirty="0" smtClean="0"/>
              <a:t>Usually describe how items are animated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Let's add transitions to a previous example</a:t>
            </a:r>
            <a:r>
              <a:rPr lang="en-US" dirty="0"/>
              <a:t>...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133</a:t>
            </a:fld>
            <a:endParaRPr lang="en-US" dirty="0"/>
          </a:p>
        </p:txBody>
      </p:sp>
      <p:pic>
        <p:nvPicPr>
          <p:cNvPr id="7" name="Picture 6" descr="states-stop-go-transi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07" y="2332378"/>
            <a:ext cx="3271746" cy="18501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-states-transitions/ex-transitions/</a:t>
            </a:r>
            <a:r>
              <a:rPr lang="en-US" sz="1400" dirty="0" err="1">
                <a:latin typeface="Open Sans Light"/>
                <a:cs typeface="Open Sans Light"/>
              </a:rPr>
              <a:t>transitions.qml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039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Example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436533"/>
            <a:ext cx="7513803" cy="745083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transitions</a:t>
            </a:r>
            <a:r>
              <a:rPr lang="en-US" dirty="0" smtClean="0"/>
              <a:t> property defines a list of transitions</a:t>
            </a:r>
            <a:endParaRPr lang="en-US" dirty="0"/>
          </a:p>
          <a:p>
            <a:r>
              <a:rPr lang="en-US" dirty="0" smtClean="0"/>
              <a:t>Transitions between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“stop”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“go” </a:t>
            </a:r>
            <a:r>
              <a:rPr lang="en-US" dirty="0" smtClean="0"/>
              <a:t>states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331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transitions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Transition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"stop"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"go"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stopLight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"color"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</a:t>
            </a:r>
            <a:r>
              <a:rPr lang="en-US" dirty="0">
                <a:latin typeface="Courier New"/>
                <a:cs typeface="Courier New"/>
              </a:rPr>
              <a:t>,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Transition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"go"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"stop"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goLight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"color"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}]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7600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 Transitions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606784"/>
            <a:ext cx="7513803" cy="880549"/>
          </a:xfrm>
        </p:spPr>
        <p:txBody>
          <a:bodyPr>
            <a:normAutofit/>
          </a:bodyPr>
          <a:lstStyle/>
          <a:p>
            <a:r>
              <a:rPr lang="en-US" dirty="0" smtClean="0"/>
              <a:t>Use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“*” </a:t>
            </a:r>
            <a:r>
              <a:rPr lang="en-US" dirty="0" smtClean="0"/>
              <a:t>to represent any state</a:t>
            </a:r>
            <a:endParaRPr lang="en-US" dirty="0"/>
          </a:p>
          <a:p>
            <a:r>
              <a:rPr lang="en-US" dirty="0" smtClean="0"/>
              <a:t>Now the same transition is used whenever the state changes</a:t>
            </a:r>
          </a:p>
          <a:p>
            <a:r>
              <a:rPr lang="en-US" dirty="0" smtClean="0"/>
              <a:t>Both lights fade at the same time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2472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transitions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Transition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"*"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"*"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stopLight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"color"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goLight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"color"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]</a:t>
            </a:r>
          </a:p>
        </p:txBody>
      </p:sp>
      <p:pic>
        <p:nvPicPr>
          <p:cNvPr id="4" name="Picture 3" descr="states-stop-go-wildcard-transi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867" y="1100666"/>
            <a:ext cx="2534356" cy="11686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-states-transitions/ex-transitions/transitions-</a:t>
            </a:r>
            <a:r>
              <a:rPr lang="en-US" sz="1400" dirty="0" err="1">
                <a:latin typeface="Open Sans Light"/>
                <a:cs typeface="Open Sans Light"/>
              </a:rPr>
              <a:t>multi.qml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344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Reversible Transitions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525258"/>
            <a:ext cx="7513803" cy="1192746"/>
          </a:xfrm>
        </p:spPr>
        <p:txBody>
          <a:bodyPr>
            <a:normAutofit/>
          </a:bodyPr>
          <a:lstStyle/>
          <a:p>
            <a:r>
              <a:rPr lang="en-US" dirty="0" smtClean="0"/>
              <a:t>Useful when two transitions operate on the same properties </a:t>
            </a:r>
          </a:p>
          <a:p>
            <a:r>
              <a:rPr lang="en-US" dirty="0" smtClean="0"/>
              <a:t>Transition applies from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“with text”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to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“without text”</a:t>
            </a:r>
          </a:p>
          <a:p>
            <a:pPr lvl="1"/>
            <a:r>
              <a:rPr lang="en-US" dirty="0" smtClean="0"/>
              <a:t>And back again from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“without text”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to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“with text”</a:t>
            </a:r>
            <a:endParaRPr lang="en-US" dirty="0">
              <a:solidFill>
                <a:srgbClr val="408500"/>
              </a:solidFill>
            </a:endParaRPr>
          </a:p>
          <a:p>
            <a:r>
              <a:rPr lang="en-US" dirty="0" smtClean="0"/>
              <a:t>No need to define two separate transitions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2302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transitions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Transition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"with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"without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reversible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clearButton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"opacity"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]</a:t>
            </a:r>
          </a:p>
        </p:txBody>
      </p:sp>
      <p:pic>
        <p:nvPicPr>
          <p:cNvPr id="11" name="Picture 10" descr="state-conditions-with-tex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3" y="1100666"/>
            <a:ext cx="2398890" cy="8858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-states-transitions/ex-transitions/transitions-</a:t>
            </a:r>
            <a:r>
              <a:rPr lang="en-US" sz="1400" dirty="0" err="1">
                <a:latin typeface="Open Sans Light"/>
                <a:cs typeface="Open Sans Light"/>
              </a:rPr>
              <a:t>reversible.qml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345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</a:t>
            </a:r>
            <a:r>
              <a:rPr lang="en-US" dirty="0" smtClean="0"/>
              <a:t>Changes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700873"/>
            <a:ext cx="7513803" cy="938735"/>
          </a:xfrm>
        </p:spPr>
        <p:txBody>
          <a:bodyPr>
            <a:normAutofit/>
          </a:bodyPr>
          <a:lstStyle/>
          <a:p>
            <a:r>
              <a:rPr lang="en-US" dirty="0" smtClean="0"/>
              <a:t>Used to animate an </a:t>
            </a:r>
            <a:r>
              <a:rPr lang="en-US" dirty="0" smtClean="0"/>
              <a:t>item when </a:t>
            </a:r>
            <a:r>
              <a:rPr lang="en-US" dirty="0" smtClean="0"/>
              <a:t>its parent changes</a:t>
            </a:r>
          </a:p>
          <a:p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ParentAnimation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applies only when changing the parent with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ParentChange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in a state change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259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states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reanchored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ParentChange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myRect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parent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yellowRect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x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60;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          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transitions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Transition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ParentAnimation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         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            properties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x,y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        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"/>
                <a:cs typeface="Open Sans"/>
              </a:rPr>
              <a:t>Demo: </a:t>
            </a:r>
            <a:r>
              <a:rPr lang="en-US" sz="1400" dirty="0" err="1">
                <a:latin typeface="Open Sans"/>
                <a:cs typeface="Open Sans"/>
              </a:rPr>
              <a:t>qml</a:t>
            </a:r>
            <a:r>
              <a:rPr lang="en-US" sz="1400" dirty="0">
                <a:latin typeface="Open Sans"/>
                <a:cs typeface="Open Sans"/>
              </a:rPr>
              <a:t>-states-transitions/ex-animations/parent-</a:t>
            </a:r>
            <a:r>
              <a:rPr lang="en-US" sz="1400" dirty="0" err="1">
                <a:latin typeface="Open Sans"/>
                <a:cs typeface="Open Sans"/>
              </a:rPr>
              <a:t>animation.qml</a:t>
            </a:r>
            <a:r>
              <a:rPr lang="en-US" sz="1400" dirty="0">
                <a:latin typeface="Open Sans"/>
                <a:cs typeface="Open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619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Changes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318923"/>
            <a:ext cx="7513803" cy="1192746"/>
          </a:xfrm>
        </p:spPr>
        <p:txBody>
          <a:bodyPr>
            <a:normAutofit/>
          </a:bodyPr>
          <a:lstStyle/>
          <a:p>
            <a:r>
              <a:rPr lang="en-US" dirty="0" smtClean="0"/>
              <a:t>Used to animate an </a:t>
            </a:r>
            <a:r>
              <a:rPr lang="en-US" dirty="0" smtClean="0"/>
              <a:t>item when </a:t>
            </a:r>
            <a:r>
              <a:rPr lang="en-US" dirty="0" smtClean="0"/>
              <a:t>its anchors change</a:t>
            </a:r>
          </a:p>
          <a:p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AnchorAnimation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applies only when changing the anchors with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AnchorChanges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in a state </a:t>
            </a:r>
            <a:r>
              <a:rPr lang="en-US" dirty="0"/>
              <a:t>change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2201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states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reanchored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AnchorChanges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target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myRect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anchors.left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.left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anchors.right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.right</a:t>
            </a:r>
            <a:r>
              <a:rPr lang="en-US" dirty="0">
                <a:latin typeface="Courier New"/>
                <a:cs typeface="Courier New"/>
              </a:rPr>
              <a:t>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transitions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Transition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AnchorAnimation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        duration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-states-transitions/ex-animations/anchors-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480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States and Transitions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1600"/>
            <a:ext cx="8364171" cy="4092899"/>
          </a:xfrm>
        </p:spPr>
        <p:txBody>
          <a:bodyPr>
            <a:normAutofit/>
          </a:bodyPr>
          <a:lstStyle/>
          <a:p>
            <a:r>
              <a:rPr lang="en-US" dirty="0" smtClean="0"/>
              <a:t>Avoid defining complex state charts</a:t>
            </a:r>
            <a:endParaRPr lang="en-US" dirty="0"/>
          </a:p>
          <a:p>
            <a:pPr lvl="1"/>
            <a:r>
              <a:rPr lang="en-US" dirty="0" smtClean="0"/>
              <a:t>Not just one state chart to manage the entire UI </a:t>
            </a:r>
          </a:p>
          <a:p>
            <a:pPr lvl="1"/>
            <a:r>
              <a:rPr lang="en-US" dirty="0" smtClean="0"/>
              <a:t>Usually defined individually for each component </a:t>
            </a:r>
          </a:p>
          <a:p>
            <a:pPr lvl="1"/>
            <a:r>
              <a:rPr lang="en-US" dirty="0" smtClean="0"/>
              <a:t>Link together components with internal states </a:t>
            </a:r>
            <a:endParaRPr lang="en-US" dirty="0"/>
          </a:p>
          <a:p>
            <a:r>
              <a:rPr lang="en-US" dirty="0" smtClean="0"/>
              <a:t>Setting state with script code</a:t>
            </a:r>
            <a:endParaRPr lang="en-US" dirty="0"/>
          </a:p>
          <a:p>
            <a:pPr lvl="1"/>
            <a:r>
              <a:rPr lang="en-US" dirty="0" smtClean="0"/>
              <a:t>Easy to do, but might be difficult to manage </a:t>
            </a:r>
            <a:endParaRPr lang="en-US" dirty="0"/>
          </a:p>
          <a:p>
            <a:r>
              <a:rPr lang="en-US" dirty="0" smtClean="0"/>
              <a:t>Setting state with state conditions</a:t>
            </a:r>
          </a:p>
          <a:p>
            <a:pPr lvl="1"/>
            <a:r>
              <a:rPr lang="en-US" dirty="0" smtClean="0"/>
              <a:t>More declarative style</a:t>
            </a:r>
            <a:endParaRPr lang="en-US" dirty="0"/>
          </a:p>
          <a:p>
            <a:pPr lvl="1"/>
            <a:r>
              <a:rPr lang="en-US" dirty="0" smtClean="0"/>
              <a:t>Can be difficult to specify conditions </a:t>
            </a:r>
            <a:endParaRPr lang="en-US" dirty="0"/>
          </a:p>
          <a:p>
            <a:r>
              <a:rPr lang="en-US" dirty="0" smtClean="0"/>
              <a:t>Using animations in transitions</a:t>
            </a:r>
            <a:endParaRPr lang="en-US" dirty="0"/>
          </a:p>
          <a:p>
            <a:pPr lvl="1"/>
            <a:r>
              <a:rPr lang="en-US" dirty="0" smtClean="0"/>
              <a:t>Do not specify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from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to</a:t>
            </a:r>
            <a:r>
              <a:rPr lang="en-US" dirty="0" smtClean="0"/>
              <a:t> properties</a:t>
            </a:r>
            <a:endParaRPr lang="en-US" dirty="0"/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/>
              <a:t> </a:t>
            </a:r>
            <a:r>
              <a:rPr lang="en-US" dirty="0" smtClean="0"/>
              <a:t>in state definitions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6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Concepts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4829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States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1600"/>
            <a:ext cx="8364171" cy="4092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State</a:t>
            </a:r>
            <a:r>
              <a:rPr lang="en-US" dirty="0"/>
              <a:t> items manage properties of other </a:t>
            </a:r>
            <a:r>
              <a:rPr lang="en-US" dirty="0" smtClean="0"/>
              <a:t>items:</a:t>
            </a:r>
          </a:p>
          <a:p>
            <a:r>
              <a:rPr lang="en-US" dirty="0" smtClean="0"/>
              <a:t>Items define states using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states</a:t>
            </a:r>
            <a:r>
              <a:rPr lang="en-US" dirty="0" smtClean="0"/>
              <a:t> property </a:t>
            </a:r>
            <a:endParaRPr lang="en-US" dirty="0"/>
          </a:p>
          <a:p>
            <a:pPr lvl="1"/>
            <a:r>
              <a:rPr lang="en-US" dirty="0" smtClean="0"/>
              <a:t>Must define a unique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name</a:t>
            </a:r>
            <a:r>
              <a:rPr lang="en-US" dirty="0" smtClean="0"/>
              <a:t> for each state </a:t>
            </a:r>
          </a:p>
          <a:p>
            <a:endParaRPr lang="en-US" dirty="0" smtClean="0"/>
          </a:p>
          <a:p>
            <a:r>
              <a:rPr lang="en-US" dirty="0" smtClean="0"/>
              <a:t>Useful to assign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id</a:t>
            </a:r>
            <a:r>
              <a:rPr lang="en-US" dirty="0" smtClean="0"/>
              <a:t> properties to items 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to modify items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state</a:t>
            </a:r>
            <a:r>
              <a:rPr lang="en-US" dirty="0" smtClean="0"/>
              <a:t> property contains the current state</a:t>
            </a:r>
            <a:endParaRPr lang="en-US" dirty="0"/>
          </a:p>
          <a:p>
            <a:pPr lvl="1"/>
            <a:r>
              <a:rPr lang="en-US" dirty="0" smtClean="0"/>
              <a:t>Set this using JavaScript code, or</a:t>
            </a:r>
            <a:endParaRPr lang="en-US" dirty="0"/>
          </a:p>
          <a:p>
            <a:pPr lvl="1"/>
            <a:r>
              <a:rPr lang="en-US" dirty="0" smtClean="0"/>
              <a:t>Define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when</a:t>
            </a:r>
            <a:r>
              <a:rPr lang="en-US" dirty="0" smtClean="0"/>
              <a:t> condition for each state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8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Transitions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1600"/>
            <a:ext cx="8364171" cy="4092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Transition</a:t>
            </a:r>
            <a:r>
              <a:rPr lang="en-US" dirty="0"/>
              <a:t> items describe how items change between </a:t>
            </a:r>
            <a:r>
              <a:rPr lang="en-US" dirty="0" smtClean="0"/>
              <a:t>states: </a:t>
            </a:r>
          </a:p>
          <a:p>
            <a:r>
              <a:rPr lang="en-US" dirty="0" smtClean="0"/>
              <a:t>Items define transitions using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transitions</a:t>
            </a:r>
            <a:r>
              <a:rPr lang="en-US" dirty="0" smtClean="0"/>
              <a:t> property </a:t>
            </a:r>
          </a:p>
          <a:p>
            <a:endParaRPr lang="en-US" dirty="0" smtClean="0"/>
          </a:p>
          <a:p>
            <a:r>
              <a:rPr lang="en-US" dirty="0" smtClean="0"/>
              <a:t>Transitions refer to the states they are between </a:t>
            </a:r>
            <a:endParaRPr lang="en-US" dirty="0"/>
          </a:p>
          <a:p>
            <a:pPr lvl="1"/>
            <a:r>
              <a:rPr lang="en-US" dirty="0" smtClean="0"/>
              <a:t>Using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from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to</a:t>
            </a:r>
            <a:r>
              <a:rPr lang="en-US" dirty="0" smtClean="0"/>
              <a:t> properties</a:t>
            </a:r>
            <a:endParaRPr lang="en-US" dirty="0"/>
          </a:p>
          <a:p>
            <a:pPr lvl="1"/>
            <a:r>
              <a:rPr lang="en-US" dirty="0" smtClean="0"/>
              <a:t>Using a wildcard value,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“*”,</a:t>
            </a:r>
            <a:r>
              <a:rPr lang="en-US" dirty="0" smtClean="0"/>
              <a:t> to mean any state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Transitions can be reversible</a:t>
            </a:r>
            <a:endParaRPr lang="en-US" dirty="0"/>
          </a:p>
          <a:p>
            <a:pPr lvl="1"/>
            <a:r>
              <a:rPr lang="en-US" dirty="0" smtClean="0"/>
              <a:t>Used when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from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to</a:t>
            </a:r>
            <a:r>
              <a:rPr lang="en-US" dirty="0" smtClean="0"/>
              <a:t> properties are reversed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53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</a:t>
            </a:r>
            <a:r>
              <a:rPr lang="en-US" dirty="0"/>
              <a:t>– States and Transitions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1600"/>
            <a:ext cx="8364171" cy="4092899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How do you define a set of states for an item</a:t>
            </a:r>
            <a:r>
              <a:rPr lang="en-US" dirty="0"/>
              <a:t>? </a:t>
            </a:r>
          </a:p>
          <a:p>
            <a:pPr fontAlgn="auto"/>
            <a:r>
              <a:rPr lang="en-US" dirty="0" smtClean="0"/>
              <a:t>What defines the current state</a:t>
            </a:r>
            <a:r>
              <a:rPr lang="en-US" dirty="0"/>
              <a:t>? </a:t>
            </a:r>
          </a:p>
          <a:p>
            <a:r>
              <a:rPr lang="en-US" dirty="0" smtClean="0"/>
              <a:t>Do you need to define a name for all states</a:t>
            </a:r>
            <a:r>
              <a:rPr lang="en-US" dirty="0"/>
              <a:t>? </a:t>
            </a:r>
          </a:p>
          <a:p>
            <a:pPr fontAlgn="auto"/>
            <a:r>
              <a:rPr lang="en-US" dirty="0" smtClean="0"/>
              <a:t>Do state names need to be globally unique</a:t>
            </a:r>
            <a:r>
              <a:rPr lang="en-US" dirty="0"/>
              <a:t>? </a:t>
            </a:r>
          </a:p>
          <a:p>
            <a:pPr fontAlgn="auto"/>
            <a:r>
              <a:rPr lang="en-US" dirty="0" smtClean="0"/>
              <a:t>Remember the thumbnail explorer page</a:t>
            </a:r>
            <a:r>
              <a:rPr lang="en-US" b="1" dirty="0" smtClean="0"/>
              <a:t>?</a:t>
            </a:r>
            <a:r>
              <a:rPr lang="en-US" dirty="0" smtClean="0"/>
              <a:t> Which states and </a:t>
            </a:r>
            <a:r>
              <a:rPr lang="en-US" dirty="0"/>
              <a:t>transitions would you use for it?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58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dirty="0" smtClean="0"/>
              <a:t>Light Switch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031067"/>
            <a:ext cx="8364171" cy="2433432"/>
          </a:xfrm>
        </p:spPr>
        <p:txBody>
          <a:bodyPr>
            <a:normAutofit/>
          </a:bodyPr>
          <a:lstStyle/>
          <a:p>
            <a:r>
              <a:rPr lang="en-US" dirty="0" smtClean="0"/>
              <a:t>Using the partial solutions as hints, create a user interface similar to </a:t>
            </a:r>
            <a:r>
              <a:rPr lang="en-US" dirty="0"/>
              <a:t>the one shown above. </a:t>
            </a:r>
          </a:p>
          <a:p>
            <a:r>
              <a:rPr lang="en-US" dirty="0" smtClean="0"/>
              <a:t>Adapt the reversible transition code from earlier and add it to the </a:t>
            </a:r>
            <a:r>
              <a:rPr lang="en-US" dirty="0"/>
              <a:t>example.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143</a:t>
            </a:fld>
            <a:endParaRPr lang="en-US" dirty="0"/>
          </a:p>
        </p:txBody>
      </p:sp>
      <p:pic>
        <p:nvPicPr>
          <p:cNvPr id="4" name="Picture 3" descr="switch-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94" y="1266825"/>
            <a:ext cx="952500" cy="1428750"/>
          </a:xfrm>
          <a:prstGeom prst="rect">
            <a:avLst/>
          </a:prstGeom>
        </p:spPr>
      </p:pic>
      <p:pic>
        <p:nvPicPr>
          <p:cNvPr id="10" name="Picture 9" descr="switch-of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24" y="1266825"/>
            <a:ext cx="952500" cy="14287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 Light"/>
                <a:cs typeface="Open Sans Light"/>
              </a:rPr>
              <a:t>Lab: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-states-transitions/lab-switch </a:t>
            </a:r>
          </a:p>
        </p:txBody>
      </p:sp>
    </p:spTree>
    <p:extLst>
      <p:ext uri="{BB962C8B-B14F-4D97-AF65-F5344CB8AC3E}">
        <p14:creationId xmlns:p14="http://schemas.microsoft.com/office/powerpoint/2010/main" val="345498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Animations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72582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Animations </a:t>
            </a:r>
            <a:endParaRPr lang="en-US" dirty="0" smtClean="0"/>
          </a:p>
          <a:p>
            <a:r>
              <a:rPr lang="en-US" dirty="0" smtClean="0"/>
              <a:t>Easing </a:t>
            </a:r>
            <a:r>
              <a:rPr lang="en-US" dirty="0"/>
              <a:t>Curves </a:t>
            </a:r>
            <a:endParaRPr lang="en-US" dirty="0" smtClean="0"/>
          </a:p>
          <a:p>
            <a:r>
              <a:rPr lang="en-US" dirty="0" smtClean="0"/>
              <a:t>Animation </a:t>
            </a:r>
            <a:r>
              <a:rPr lang="en-US" dirty="0"/>
              <a:t>Groups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6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apply animations to user </a:t>
            </a:r>
            <a:r>
              <a:rPr lang="en-US" dirty="0" smtClean="0"/>
              <a:t>interfaces:</a:t>
            </a:r>
          </a:p>
          <a:p>
            <a:r>
              <a:rPr lang="en-US" dirty="0" smtClean="0"/>
              <a:t>Understanding of basic concepts </a:t>
            </a:r>
          </a:p>
          <a:p>
            <a:pPr lvl="1"/>
            <a:r>
              <a:rPr lang="en-US" dirty="0" smtClean="0"/>
              <a:t>Number and property animations</a:t>
            </a:r>
          </a:p>
          <a:p>
            <a:pPr lvl="1"/>
            <a:r>
              <a:rPr lang="en-US" dirty="0" smtClean="0"/>
              <a:t>Easing curves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Ability to queue and group animations</a:t>
            </a:r>
          </a:p>
          <a:p>
            <a:pPr lvl="1"/>
            <a:r>
              <a:rPr lang="en-US" dirty="0" smtClean="0"/>
              <a:t>Sequential and parallel animations </a:t>
            </a:r>
          </a:p>
          <a:p>
            <a:pPr lvl="1"/>
            <a:r>
              <a:rPr lang="en-US" dirty="0" smtClean="0"/>
              <a:t>Pausing animations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Knowledge of specialized animations </a:t>
            </a:r>
          </a:p>
          <a:p>
            <a:pPr lvl="1"/>
            <a:r>
              <a:rPr lang="en-US" dirty="0" smtClean="0"/>
              <a:t>Color and rotation animations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32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Animations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9693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Use </a:t>
            </a:r>
            <a:r>
              <a:rPr lang="en-US" dirty="0"/>
              <a:t>A</a:t>
            </a:r>
            <a:r>
              <a:rPr lang="en-US" dirty="0" smtClean="0"/>
              <a:t>nimations</a:t>
            </a:r>
            <a:r>
              <a:rPr lang="en-US" dirty="0"/>
              <a:t>, </a:t>
            </a:r>
            <a:r>
              <a:rPr lang="en-US" dirty="0" smtClean="0"/>
              <a:t>States </a:t>
            </a:r>
            <a:r>
              <a:rPr lang="en-US" dirty="0"/>
              <a:t>and </a:t>
            </a:r>
            <a:r>
              <a:rPr lang="en-US" dirty="0" smtClean="0"/>
              <a:t>Transitions</a:t>
            </a:r>
            <a:r>
              <a:rPr lang="en-US" dirty="0"/>
              <a:t>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Handle form factor changes </a:t>
            </a:r>
            <a:endParaRPr lang="en-US" dirty="0"/>
          </a:p>
          <a:p>
            <a:pPr fontAlgn="auto"/>
            <a:r>
              <a:rPr lang="en-US" dirty="0" smtClean="0"/>
              <a:t>Outline application state changes </a:t>
            </a:r>
            <a:endParaRPr lang="en-US" dirty="0"/>
          </a:p>
          <a:p>
            <a:pPr fontAlgn="auto"/>
            <a:r>
              <a:rPr lang="en-US" dirty="0" smtClean="0"/>
              <a:t>Orchestrate high level logic </a:t>
            </a:r>
            <a:endParaRPr lang="en-US" dirty="0"/>
          </a:p>
          <a:p>
            <a:r>
              <a:rPr lang="en-US" dirty="0" smtClean="0"/>
              <a:t>Natural transitions </a:t>
            </a:r>
            <a:endParaRPr lang="en-US" dirty="0"/>
          </a:p>
          <a:p>
            <a:pPr fontAlgn="auto"/>
            <a:r>
              <a:rPr lang="en-US" dirty="0" smtClean="0"/>
              <a:t>Our brain expects movement </a:t>
            </a:r>
            <a:endParaRPr lang="en-US" dirty="0"/>
          </a:p>
          <a:p>
            <a:pPr fontAlgn="auto"/>
            <a:r>
              <a:rPr lang="en-US" dirty="0" smtClean="0"/>
              <a:t>Helps the user find its way </a:t>
            </a:r>
            <a:r>
              <a:rPr lang="en-US" dirty="0"/>
              <a:t>around the GUI </a:t>
            </a:r>
          </a:p>
          <a:p>
            <a:pPr fontAlgn="auto"/>
            <a:r>
              <a:rPr lang="en-US" dirty="0" smtClean="0"/>
              <a:t>Don't abuse them</a:t>
            </a:r>
            <a:r>
              <a:rPr lang="en-US" dirty="0"/>
              <a:t>!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4" name="Picture 3" descr="thumbnail-explor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867" y="1192563"/>
            <a:ext cx="3064933" cy="27419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78701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</a:t>
            </a:r>
            <a:r>
              <a:rPr lang="en-US" sz="1400" dirty="0" err="1">
                <a:latin typeface="Open Sans Light"/>
                <a:cs typeface="Open Sans Light"/>
              </a:rPr>
              <a:t>thumbnailexplorer</a:t>
            </a:r>
            <a:r>
              <a:rPr lang="en-US" sz="1400" dirty="0">
                <a:latin typeface="Open Sans Light"/>
                <a:cs typeface="Open Sans Light"/>
              </a:rPr>
              <a:t>/</a:t>
            </a:r>
            <a:r>
              <a:rPr lang="en-US" sz="1400" dirty="0" err="1">
                <a:latin typeface="Open Sans Light"/>
                <a:cs typeface="Open Sans Light"/>
              </a:rPr>
              <a:t>thumbnailexplorer.qml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464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Animations can be applied to any </a:t>
            </a:r>
            <a:r>
              <a:rPr lang="en-US" dirty="0" smtClean="0"/>
              <a:t>item </a:t>
            </a:r>
            <a:endParaRPr lang="en-US" dirty="0"/>
          </a:p>
          <a:p>
            <a:r>
              <a:rPr lang="en-US" dirty="0" smtClean="0"/>
              <a:t>Animations update properties to cause a visual change</a:t>
            </a:r>
          </a:p>
          <a:p>
            <a:r>
              <a:rPr lang="en-US" dirty="0" smtClean="0"/>
              <a:t>All animations are property animations</a:t>
            </a:r>
            <a:endParaRPr lang="en-US" dirty="0"/>
          </a:p>
          <a:p>
            <a:r>
              <a:rPr lang="en-US" dirty="0" smtClean="0"/>
              <a:t>Specialized animation types:</a:t>
            </a: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for changes to numeric properties</a:t>
            </a:r>
            <a:endParaRPr lang="en-US" dirty="0"/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ColorAnimation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for changes to color properties</a:t>
            </a:r>
            <a:endParaRPr lang="en-US" dirty="0"/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RotationAnimation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for changes to orientation of items</a:t>
            </a:r>
          </a:p>
          <a:p>
            <a:pPr lvl="1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Vector3dAnimation</a:t>
            </a:r>
            <a:r>
              <a:rPr lang="en-US" dirty="0" smtClean="0"/>
              <a:t> for motion in 3D space </a:t>
            </a:r>
            <a:endParaRPr lang="en-US" dirty="0"/>
          </a:p>
          <a:p>
            <a:r>
              <a:rPr lang="en-US" dirty="0" smtClean="0"/>
              <a:t>Easing curves are used to create variable speed animations</a:t>
            </a:r>
            <a:endParaRPr lang="en-US" dirty="0"/>
          </a:p>
          <a:p>
            <a:r>
              <a:rPr lang="en-US" dirty="0" smtClean="0"/>
              <a:t>Animations are used to create visual effects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latin typeface="Open Sans Light"/>
                <a:cs typeface="Open Sans Light"/>
              </a:rPr>
              <a:t>Documentation: </a:t>
            </a:r>
            <a:r>
              <a:rPr lang="en-US" sz="1400" dirty="0">
                <a:latin typeface="Open Sans Light"/>
                <a:cs typeface="Open Sans Light"/>
                <a:hlinkClick r:id="rId2"/>
              </a:rPr>
              <a:t>Animations in QML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2112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Is QML?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Declarative language for User Interface </a:t>
            </a:r>
            <a:r>
              <a:rPr lang="en-US" dirty="0" smtClean="0"/>
              <a:t>building blocks </a:t>
            </a:r>
            <a:endParaRPr lang="en-US" dirty="0"/>
          </a:p>
          <a:p>
            <a:r>
              <a:rPr lang="en-US" dirty="0"/>
              <a:t>Describes the user interface </a:t>
            </a:r>
          </a:p>
          <a:p>
            <a:pPr lvl="1"/>
            <a:r>
              <a:rPr lang="en-US" dirty="0"/>
              <a:t>What </a:t>
            </a:r>
            <a:r>
              <a:rPr lang="en-US" dirty="0" smtClean="0"/>
              <a:t>UI building blocks look </a:t>
            </a:r>
            <a:r>
              <a:rPr lang="en-US" dirty="0"/>
              <a:t>like </a:t>
            </a:r>
          </a:p>
          <a:p>
            <a:pPr lvl="1"/>
            <a:r>
              <a:rPr lang="en-US" dirty="0"/>
              <a:t>How </a:t>
            </a:r>
            <a:r>
              <a:rPr lang="en-US" dirty="0" smtClean="0"/>
              <a:t>they</a:t>
            </a:r>
            <a:r>
              <a:rPr lang="en-US" dirty="0" smtClean="0"/>
              <a:t> </a:t>
            </a:r>
            <a:r>
              <a:rPr lang="en-US" dirty="0"/>
              <a:t>behave </a:t>
            </a:r>
          </a:p>
          <a:p>
            <a:r>
              <a:rPr lang="en-US" dirty="0"/>
              <a:t>UI specified as tree of </a:t>
            </a:r>
            <a:r>
              <a:rPr lang="en-US" dirty="0" smtClean="0"/>
              <a:t>QML </a:t>
            </a:r>
            <a:r>
              <a:rPr lang="en-US" dirty="0" smtClean="0"/>
              <a:t>objects </a:t>
            </a:r>
            <a:r>
              <a:rPr lang="en-US" dirty="0" smtClean="0"/>
              <a:t>with </a:t>
            </a:r>
            <a:r>
              <a:rPr lang="en-US" dirty="0"/>
              <a:t>properties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50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04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220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backbutton.png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7" name="Picture 6" descr="number-anim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85" y="1117597"/>
            <a:ext cx="1057739" cy="28206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-animations/ex-animations/number-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155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066800"/>
            <a:ext cx="7513803" cy="4089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Number animations change the values of numeric properties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Applied directly to properties with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on</a:t>
            </a:r>
            <a:r>
              <a:rPr lang="en-US" dirty="0" smtClean="0"/>
              <a:t> keyword</a:t>
            </a:r>
          </a:p>
          <a:p>
            <a:r>
              <a:rPr lang="en-US" dirty="0" smtClean="0"/>
              <a:t>The y property is changed by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Starts at 350</a:t>
            </a:r>
            <a:endParaRPr lang="en-US" dirty="0"/>
          </a:p>
          <a:p>
            <a:pPr lvl="1"/>
            <a:r>
              <a:rPr lang="en-US" dirty="0" smtClean="0"/>
              <a:t>Ends at 150</a:t>
            </a:r>
            <a:endParaRPr lang="en-US" dirty="0"/>
          </a:p>
          <a:p>
            <a:pPr lvl="1"/>
            <a:r>
              <a:rPr lang="en-US" dirty="0" smtClean="0"/>
              <a:t>Takes 1000 milliseconds </a:t>
            </a:r>
            <a:endParaRPr lang="en-US" dirty="0"/>
          </a:p>
          <a:p>
            <a:r>
              <a:rPr lang="en-US" dirty="0"/>
              <a:t>• </a:t>
            </a:r>
            <a:r>
              <a:rPr lang="en-US" dirty="0" smtClean="0"/>
              <a:t>Can also be defined separately </a:t>
            </a:r>
            <a:endParaRPr lang="en-US" dirty="0"/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392994" y="1431454"/>
            <a:ext cx="8209301" cy="1193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-animations/ex-animations/number-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467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3488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thumbnails.png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width,height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 descr="property-anim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85" y="1117597"/>
            <a:ext cx="1057739" cy="28206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-animations/ex-animations/property-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767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066800"/>
            <a:ext cx="7513803" cy="4089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Property animations change named properties of a target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Defined separately to the target </a:t>
            </a:r>
            <a:r>
              <a:rPr lang="en-US" dirty="0" smtClean="0"/>
              <a:t>item</a:t>
            </a:r>
            <a:endParaRPr lang="en-US" dirty="0" smtClean="0"/>
          </a:p>
          <a:p>
            <a:r>
              <a:rPr lang="en-US" dirty="0" smtClean="0"/>
              <a:t>Applied to properties of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target </a:t>
            </a:r>
          </a:p>
          <a:p>
            <a:pPr lvl="1"/>
            <a:r>
              <a:rPr lang="en-US" dirty="0" smtClean="0"/>
              <a:t>Property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properties</a:t>
            </a:r>
            <a:r>
              <a:rPr lang="en-US" dirty="0" smtClean="0"/>
              <a:t> is a comma</a:t>
            </a:r>
            <a:r>
              <a:rPr lang="en-US" dirty="0"/>
              <a:t>-</a:t>
            </a:r>
            <a:r>
              <a:rPr lang="en-US" dirty="0" smtClean="0"/>
              <a:t>separated string list of names </a:t>
            </a:r>
            <a:endParaRPr lang="en-US" dirty="0"/>
          </a:p>
          <a:p>
            <a:r>
              <a:rPr lang="en-US" dirty="0" smtClean="0"/>
              <a:t>Often used as part of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Transition</a:t>
            </a:r>
          </a:p>
          <a:p>
            <a:r>
              <a:rPr lang="en-US" dirty="0" smtClean="0"/>
              <a:t>Not run by default </a:t>
            </a:r>
            <a:endParaRPr lang="en-US" dirty="0"/>
          </a:p>
          <a:p>
            <a:pPr lvl="1"/>
            <a:r>
              <a:rPr lang="en-US" dirty="0" smtClean="0"/>
              <a:t>Set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running</a:t>
            </a:r>
            <a:r>
              <a:rPr lang="en-US" dirty="0" smtClean="0"/>
              <a:t> property to </a:t>
            </a:r>
            <a:r>
              <a:rPr lang="en-US" dirty="0" smtClean="0">
                <a:latin typeface="Courier New"/>
                <a:cs typeface="Courier New"/>
              </a:rPr>
              <a:t>true 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392994" y="1465319"/>
            <a:ext cx="8209301" cy="1379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width,height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88882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Animations Revisited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081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"x"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2" name="Picture 11" descr="number-animat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85" y="1117597"/>
            <a:ext cx="1057739" cy="28206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-animations/ex-animations/number-animation2.qml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129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Animations Revisited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066800"/>
            <a:ext cx="7513803" cy="4089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Number animations are just specialized property animations 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Animation can be defined separately</a:t>
            </a:r>
          </a:p>
          <a:p>
            <a:r>
              <a:rPr lang="en-US" dirty="0" smtClean="0"/>
              <a:t>Applied to properties of the </a:t>
            </a:r>
            <a:r>
              <a:rPr lang="en-US" dirty="0" smtClean="0">
                <a:solidFill>
                  <a:schemeClr val="accent2"/>
                </a:solidFill>
                <a:latin typeface="Courier New"/>
                <a:cs typeface="Courier New"/>
              </a:rPr>
              <a:t>target </a:t>
            </a:r>
          </a:p>
          <a:p>
            <a:pPr lvl="1"/>
            <a:r>
              <a:rPr lang="en-US" dirty="0" smtClean="0"/>
              <a:t>Property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properties</a:t>
            </a:r>
            <a:r>
              <a:rPr lang="en-US" dirty="0" smtClean="0"/>
              <a:t> contains a comma</a:t>
            </a:r>
            <a:r>
              <a:rPr lang="en-US" dirty="0"/>
              <a:t>-</a:t>
            </a:r>
            <a:r>
              <a:rPr lang="en-US" dirty="0" smtClean="0"/>
              <a:t>separated list of property names </a:t>
            </a:r>
          </a:p>
          <a:p>
            <a:r>
              <a:rPr lang="en-US" dirty="0" smtClean="0"/>
              <a:t>Not run by default </a:t>
            </a:r>
          </a:p>
          <a:p>
            <a:pPr lvl="1"/>
            <a:r>
              <a:rPr lang="en-US" dirty="0" smtClean="0"/>
              <a:t>Set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running</a:t>
            </a:r>
            <a:r>
              <a:rPr lang="en-US" dirty="0" smtClean="0"/>
              <a:t> property to </a:t>
            </a:r>
            <a:r>
              <a:rPr lang="en-US" dirty="0" smtClean="0">
                <a:latin typeface="Courier New"/>
                <a:cs typeface="Courier New"/>
              </a:rPr>
              <a:t>true 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392994" y="1465319"/>
            <a:ext cx="8209301" cy="1379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"x"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21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Behavior </a:t>
            </a:r>
            <a:r>
              <a:rPr lang="en-US" dirty="0" smtClean="0"/>
              <a:t>QML Type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066800"/>
            <a:ext cx="7513803" cy="4089023"/>
          </a:xfrm>
        </p:spPr>
        <p:txBody>
          <a:bodyPr>
            <a:normAutofit/>
          </a:bodyPr>
          <a:lstStyle/>
          <a:p>
            <a:r>
              <a:rPr lang="en-US" dirty="0" smtClean="0"/>
              <a:t>Behavior allows you to set up an animation whenever a property changes</a:t>
            </a:r>
            <a:r>
              <a:rPr lang="en-US" dirty="0"/>
              <a:t>. </a:t>
            </a:r>
            <a:endParaRPr lang="en-US" dirty="0" smtClean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392994" y="1803979"/>
            <a:ext cx="8209301" cy="1379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Behavior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SpringAnimation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spring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damping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Behavior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SpringAnimation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spring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damping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-animations/ex-animations/spring-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019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Easing Curves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2531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Easing Curves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081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220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backbutton.png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easing.type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OutExpo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3" name="Picture 2" descr="qeasingcurve-outexp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756" y="1116063"/>
            <a:ext cx="2084337" cy="2084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-animations/ex-animations/easing-</a:t>
            </a:r>
            <a:r>
              <a:rPr lang="en-US" sz="1400" dirty="0" err="1">
                <a:latin typeface="Open Sans Light"/>
                <a:cs typeface="Open Sans Light"/>
              </a:rPr>
              <a:t>curve.qml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3022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Easing Curves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066800"/>
            <a:ext cx="7513803" cy="4089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Apply an easing curve to an animation: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Sets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easing.type</a:t>
            </a:r>
            <a:r>
              <a:rPr lang="en-US" dirty="0" smtClean="0"/>
              <a:t> property</a:t>
            </a:r>
          </a:p>
          <a:p>
            <a:r>
              <a:rPr lang="en-US" dirty="0" smtClean="0"/>
              <a:t>Relates the elapsed time </a:t>
            </a:r>
            <a:endParaRPr lang="en-US" dirty="0"/>
          </a:p>
          <a:p>
            <a:pPr lvl="1"/>
            <a:r>
              <a:rPr lang="en-US" dirty="0" smtClean="0"/>
              <a:t>To a value interpolated between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from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to</a:t>
            </a:r>
            <a:r>
              <a:rPr lang="en-US" dirty="0" smtClean="0"/>
              <a:t> values</a:t>
            </a:r>
            <a:endParaRPr lang="en-US" dirty="0"/>
          </a:p>
          <a:p>
            <a:pPr lvl="1"/>
            <a:r>
              <a:rPr lang="en-US" dirty="0" smtClean="0"/>
              <a:t>Using a function for the easing curve</a:t>
            </a:r>
            <a:endParaRPr lang="en-US" dirty="0"/>
          </a:p>
          <a:p>
            <a:pPr lvl="1"/>
            <a:r>
              <a:rPr lang="en-US" dirty="0" smtClean="0"/>
              <a:t>In this case,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OutExpo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” </a:t>
            </a:r>
            <a:r>
              <a:rPr lang="en-US" dirty="0" smtClean="0"/>
              <a:t>curve </a:t>
            </a:r>
            <a:endParaRPr lang="en-US" dirty="0"/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392994" y="1465319"/>
            <a:ext cx="8209301" cy="1379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easing.type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OutExpo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236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Tree of </a:t>
            </a:r>
            <a:r>
              <a:rPr lang="en-US" dirty="0" smtClean="0"/>
              <a:t>QML Objects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470400"/>
            <a:ext cx="7513803" cy="685423"/>
          </a:xfrm>
        </p:spPr>
        <p:txBody>
          <a:bodyPr>
            <a:normAutofit/>
          </a:bodyPr>
          <a:lstStyle/>
          <a:p>
            <a:r>
              <a:rPr lang="en-US" dirty="0"/>
              <a:t>Let's start with an example...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 descr="tree-of-eleme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53" y="867127"/>
            <a:ext cx="6302023" cy="340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Animation Groups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706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and Parallel Animations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Animations can be performed sequentially and in </a:t>
            </a:r>
            <a:r>
              <a:rPr lang="en-US" dirty="0" smtClean="0"/>
              <a:t>parallel</a:t>
            </a:r>
          </a:p>
          <a:p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SequentialAnimation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defines a sequence </a:t>
            </a:r>
            <a:endParaRPr lang="en-US" dirty="0" smtClean="0"/>
          </a:p>
          <a:p>
            <a:pPr lvl="1"/>
            <a:r>
              <a:rPr lang="en-US" dirty="0" smtClean="0"/>
              <a:t>With each child animation run in sequence </a:t>
            </a:r>
          </a:p>
          <a:p>
            <a:r>
              <a:rPr lang="en-US" dirty="0" smtClean="0"/>
              <a:t>For example:</a:t>
            </a:r>
            <a:endParaRPr lang="en-US" dirty="0"/>
          </a:p>
          <a:p>
            <a:pPr lvl="1"/>
            <a:r>
              <a:rPr lang="en-US" dirty="0" smtClean="0"/>
              <a:t>A rescaling animation, followed by an opacity changing animation </a:t>
            </a:r>
          </a:p>
          <a:p>
            <a:endParaRPr lang="en-US" dirty="0" smtClean="0"/>
          </a:p>
          <a:p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ParallelAnimation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defines a parallel </a:t>
            </a:r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With all child animations run at the same time </a:t>
            </a:r>
            <a:endParaRPr lang="en-US" dirty="0"/>
          </a:p>
          <a:p>
            <a:r>
              <a:rPr lang="en-US" dirty="0" smtClean="0"/>
              <a:t>For example:</a:t>
            </a:r>
            <a:endParaRPr lang="en-US" dirty="0"/>
          </a:p>
          <a:p>
            <a:pPr lvl="1"/>
            <a:r>
              <a:rPr lang="en-US" dirty="0" smtClean="0"/>
              <a:t>Simultaneous rescaling and opacity changing animations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Sequential </a:t>
            </a:r>
            <a:r>
              <a:rPr lang="en-US" dirty="0"/>
              <a:t>and parallel animations can be nested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0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081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SequentialAnimation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"scale"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"opacity"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 descr="sequential-anim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85" y="1100664"/>
            <a:ext cx="1057739" cy="28206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-animations/ex-animations/sequential-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77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905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SequentialAnimation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"scale"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"opacity"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 descr="sequential-anim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85" y="1100664"/>
            <a:ext cx="1057739" cy="2820637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005966"/>
            <a:ext cx="7513803" cy="1234522"/>
          </a:xfrm>
        </p:spPr>
        <p:txBody>
          <a:bodyPr>
            <a:normAutofit/>
          </a:bodyPr>
          <a:lstStyle/>
          <a:p>
            <a:r>
              <a:rPr lang="en-US" dirty="0" smtClean="0"/>
              <a:t>Child </a:t>
            </a:r>
            <a:r>
              <a:rPr lang="en-US" dirty="0" smtClean="0"/>
              <a:t>objects </a:t>
            </a:r>
            <a:r>
              <a:rPr lang="en-US" dirty="0" smtClean="0"/>
              <a:t>define a two</a:t>
            </a:r>
            <a:r>
              <a:rPr lang="en-US" dirty="0"/>
              <a:t>-</a:t>
            </a:r>
            <a:r>
              <a:rPr lang="en-US" dirty="0" smtClean="0"/>
              <a:t>stage animation:</a:t>
            </a:r>
          </a:p>
          <a:p>
            <a:pPr lvl="1"/>
            <a:r>
              <a:rPr lang="en-US" dirty="0" smtClean="0"/>
              <a:t>First ,the rocket is scaled down</a:t>
            </a:r>
            <a:r>
              <a:rPr lang="en-US" dirty="0"/>
              <a:t> </a:t>
            </a:r>
            <a:r>
              <a:rPr lang="en-US" dirty="0" smtClean="0"/>
              <a:t>and then it fades out </a:t>
            </a:r>
            <a:endParaRPr lang="en-US" dirty="0"/>
          </a:p>
          <a:p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SequentialAnimation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does not itself have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target </a:t>
            </a:r>
          </a:p>
          <a:p>
            <a:pPr lvl="1"/>
            <a:r>
              <a:rPr lang="en-US" dirty="0" smtClean="0"/>
              <a:t>It only groups other animations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8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Pausing between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777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SequentialAnimation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"scale"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PauseAnimation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"scale"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770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064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ParallelAnimation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"scale"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"opacity"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11" name="Picture 10" descr="parallel-anim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85" y="1100664"/>
            <a:ext cx="1071562" cy="28574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-animations/ex-animations/parallel-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9476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Animations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Other animations </a:t>
            </a:r>
            <a:endParaRPr lang="en-US" dirty="0"/>
          </a:p>
          <a:p>
            <a:pPr fontAlgn="auto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ColorAnimation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for changes to color properties </a:t>
            </a:r>
            <a:endParaRPr lang="en-US" dirty="0"/>
          </a:p>
          <a:p>
            <a:pPr fontAlgn="auto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RotationAnimation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for changes to orientation of items </a:t>
            </a:r>
            <a:endParaRPr lang="en-US" dirty="0"/>
          </a:p>
          <a:p>
            <a:pPr fontAlgn="auto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Vector3dAnimation</a:t>
            </a:r>
            <a:r>
              <a:rPr lang="en-US" dirty="0" smtClean="0"/>
              <a:t> for motion in 3D space </a:t>
            </a:r>
            <a:endParaRPr lang="en-US" dirty="0"/>
          </a:p>
          <a:p>
            <a:pPr fontAlgn="auto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AnchorAnimation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animate an anchor change </a:t>
            </a:r>
            <a:endParaRPr lang="en-US" dirty="0"/>
          </a:p>
          <a:p>
            <a:pPr fontAlgn="auto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ParentAnimation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animates changes in parent values</a:t>
            </a:r>
            <a:r>
              <a:rPr lang="en-US" dirty="0"/>
              <a:t>. </a:t>
            </a:r>
          </a:p>
          <a:p>
            <a:pPr fontAlgn="auto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SpringAnimation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allows a property to track a value in a spring</a:t>
            </a:r>
            <a:r>
              <a:rPr lang="en-US" dirty="0"/>
              <a:t>-like motion </a:t>
            </a:r>
          </a:p>
          <a:p>
            <a:pPr fontAlgn="auto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PropertyAction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allows immediate property </a:t>
            </a:r>
            <a:r>
              <a:rPr lang="en-US" dirty="0"/>
              <a:t>changes during animation </a:t>
            </a:r>
          </a:p>
          <a:p>
            <a:pPr fontAlgn="auto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ScriptAction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allows scripts to be run during an animation 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14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Animation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83049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ColorAnimation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describes color changes to items </a:t>
            </a:r>
          </a:p>
          <a:p>
            <a:r>
              <a:rPr lang="en-US" dirty="0" smtClean="0"/>
              <a:t>Component</a:t>
            </a:r>
            <a:r>
              <a:rPr lang="en-US" dirty="0"/>
              <a:t>-</a:t>
            </a:r>
            <a:r>
              <a:rPr lang="en-US" dirty="0" smtClean="0"/>
              <a:t>wise blending of RGBA values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45232" y="2235198"/>
            <a:ext cx="8209301" cy="2959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ColorAnimation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rectangle1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property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"color"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.rgba</a:t>
            </a:r>
            <a:r>
              <a:rPr lang="en-US" dirty="0">
                <a:latin typeface="Courier New"/>
                <a:cs typeface="Courier New"/>
              </a:rPr>
              <a:t>(0,0.5,0,1)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.rgba</a:t>
            </a:r>
            <a:r>
              <a:rPr lang="en-US" dirty="0">
                <a:latin typeface="Courier New"/>
                <a:cs typeface="Courier New"/>
              </a:rPr>
              <a:t>(1,1,1,1)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8" name="Picture 7" descr="color-anim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85" y="2336773"/>
            <a:ext cx="1071562" cy="28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6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Animation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RotationAnimation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describes rotation of items </a:t>
            </a:r>
          </a:p>
          <a:p>
            <a:r>
              <a:rPr lang="en-US" dirty="0" smtClean="0"/>
              <a:t>Easier to use than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for the same purpose </a:t>
            </a:r>
            <a:endParaRPr lang="en-US" dirty="0"/>
          </a:p>
          <a:p>
            <a:r>
              <a:rPr lang="en-US" dirty="0" smtClean="0"/>
              <a:t>Applied to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rotation</a:t>
            </a:r>
            <a:r>
              <a:rPr lang="en-US" dirty="0" smtClean="0"/>
              <a:t> property of an </a:t>
            </a:r>
            <a:r>
              <a:rPr lang="en-US" dirty="0" smtClean="0"/>
              <a:t>item</a:t>
            </a:r>
            <a:endParaRPr lang="en-US" dirty="0"/>
          </a:p>
          <a:p>
            <a:r>
              <a:rPr lang="en-US" dirty="0" smtClean="0"/>
              <a:t>Value of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direction</a:t>
            </a:r>
            <a:r>
              <a:rPr lang="en-US" dirty="0" smtClean="0"/>
              <a:t> property controls rotation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RotationAnimation.Clockwise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RotationAnimation.Counterclockwise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RotationAnimation.Shortest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r>
              <a:rPr lang="en-US" dirty="0" smtClean="0"/>
              <a:t>– the direction of least angle between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from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to</a:t>
            </a:r>
            <a:r>
              <a:rPr lang="en-US" dirty="0"/>
              <a:t> values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3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Animation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624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ball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ball.png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smooth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RotationAnimation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315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direction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RotationAnimation</a:t>
            </a:r>
            <a:r>
              <a:rPr lang="en-US" dirty="0" err="1">
                <a:latin typeface="Courier New"/>
                <a:cs typeface="Courier New"/>
              </a:rPr>
              <a:t>.Shortest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836636"/>
            <a:ext cx="7513803" cy="1234522"/>
          </a:xfrm>
        </p:spPr>
        <p:txBody>
          <a:bodyPr>
            <a:normAutofit/>
          </a:bodyPr>
          <a:lstStyle/>
          <a:p>
            <a:r>
              <a:rPr lang="en-US" dirty="0" smtClean="0"/>
              <a:t>1 second animation</a:t>
            </a:r>
            <a:endParaRPr lang="en-US" dirty="0"/>
          </a:p>
          <a:p>
            <a:r>
              <a:rPr lang="en-US" dirty="0" smtClean="0"/>
              <a:t>Counter</a:t>
            </a:r>
            <a:r>
              <a:rPr lang="en-US" dirty="0"/>
              <a:t>-</a:t>
            </a:r>
            <a:r>
              <a:rPr lang="en-US" dirty="0" smtClean="0"/>
              <a:t>clockwise from 45° to 315</a:t>
            </a:r>
            <a:r>
              <a:rPr lang="en-US" dirty="0"/>
              <a:t>°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Shortest angle of rotation is via 0</a:t>
            </a:r>
            <a:r>
              <a:rPr lang="en-US" dirty="0"/>
              <a:t>°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 descr="rotation-anim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262" y="1100664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8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Viewing an Example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149605"/>
            <a:ext cx="7513803" cy="1100662"/>
          </a:xfrm>
        </p:spPr>
        <p:txBody>
          <a:bodyPr>
            <a:normAutofit/>
          </a:bodyPr>
          <a:lstStyle/>
          <a:p>
            <a:r>
              <a:rPr lang="en-US" dirty="0"/>
              <a:t>Locate the example: </a:t>
            </a:r>
            <a:r>
              <a:rPr lang="en-US" sz="1800" dirty="0" err="1">
                <a:latin typeface="Courier New"/>
                <a:cs typeface="Courier New"/>
              </a:rPr>
              <a:t>rectangle.qml</a:t>
            </a:r>
            <a:r>
              <a:rPr lang="en-US" sz="1800" dirty="0">
                <a:latin typeface="Courier New"/>
                <a:cs typeface="Courier New"/>
              </a:rPr>
              <a:t> </a:t>
            </a:r>
          </a:p>
          <a:p>
            <a:r>
              <a:rPr lang="en-US" dirty="0"/>
              <a:t>Launch the QML runtime: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sz="18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qmlscene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/>
                <a:cs typeface="Courier New"/>
              </a:rPr>
              <a:t>rectangle.qml</a:t>
            </a:r>
            <a:r>
              <a:rPr lang="en-US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endParaRPr lang="en-US" sz="18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168400"/>
            <a:ext cx="8209301" cy="17441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2.4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qml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-intro/ex-concepts/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rectangle.qml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8319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Animation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animates an item along a </a:t>
            </a:r>
            <a:r>
              <a:rPr lang="en-US" dirty="0" smtClean="0"/>
              <a:t>path</a:t>
            </a:r>
            <a:endParaRPr lang="en-US" dirty="0"/>
          </a:p>
          <a:p>
            <a:r>
              <a:rPr lang="en-US" dirty="0" smtClean="0"/>
              <a:t>Manipulates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x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rotation</a:t>
            </a:r>
            <a:r>
              <a:rPr lang="en-US" dirty="0" smtClean="0"/>
              <a:t> properties of an </a:t>
            </a:r>
            <a:r>
              <a:rPr lang="en-US" dirty="0" smtClean="0"/>
              <a:t>item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target</a:t>
            </a:r>
            <a:r>
              <a:rPr lang="en-US" dirty="0" smtClean="0"/>
              <a:t> </a:t>
            </a:r>
            <a:r>
              <a:rPr lang="en-US" dirty="0" smtClean="0"/>
              <a:t>QML type will </a:t>
            </a:r>
            <a:r>
              <a:rPr lang="en-US" dirty="0" smtClean="0"/>
              <a:t>be animated along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path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Value of orientation property controls the target rotation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PathAnimation.Fixed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PathAnimation.RightFirst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PathAnimation.LeftFirst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PathAnimation.TopFirst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PathAnimation.BottomFirst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Value of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path</a:t>
            </a:r>
            <a:r>
              <a:rPr lang="en-US" dirty="0" smtClean="0"/>
              <a:t> is specified using </a:t>
            </a:r>
            <a:r>
              <a:rPr lang="en-US" dirty="0" smtClean="0">
                <a:solidFill>
                  <a:schemeClr val="accent2"/>
                </a:solidFill>
                <a:latin typeface="Courier New"/>
                <a:cs typeface="Courier New"/>
              </a:rPr>
              <a:t>Path</a:t>
            </a:r>
            <a:r>
              <a:rPr lang="en-US" dirty="0" smtClean="0"/>
              <a:t> </a:t>
            </a:r>
            <a:r>
              <a:rPr lang="en-US" dirty="0" smtClean="0"/>
              <a:t>QML type and </a:t>
            </a:r>
            <a:r>
              <a:rPr lang="en-US" dirty="0" smtClean="0"/>
              <a:t>its helpers</a:t>
            </a:r>
            <a:endParaRPr lang="en-US" dirty="0"/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PathLine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PathQuad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PathCubic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PathCurve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PathArc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PathSvg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7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Animation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192563"/>
            <a:ext cx="8209301" cy="3386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PathAnimation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pathAnim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easing.type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Easing</a:t>
            </a:r>
            <a:r>
              <a:rPr lang="en-US" dirty="0" err="1">
                <a:latin typeface="Courier New"/>
                <a:cs typeface="Courier New"/>
              </a:rPr>
              <a:t>.InOutQuad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orientation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PathAnimation</a:t>
            </a:r>
            <a:r>
              <a:rPr lang="en-US" dirty="0" err="1">
                <a:latin typeface="Courier New"/>
                <a:cs typeface="Courier New"/>
              </a:rPr>
              <a:t>.RightFirst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anchorPoint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.point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/2,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/2)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path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Path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startX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/2;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startY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/2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PathCubic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window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/2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window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/2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control1X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control1Y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/2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control2X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/2;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control2Y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3" name="Picture 2" descr="path-anim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8" y="1277228"/>
            <a:ext cx="1721642" cy="26108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-animations/ex-animations/path-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583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Bouncing Ball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2184399"/>
            <a:ext cx="8667965" cy="2971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Starting from the first partial solution: </a:t>
            </a:r>
          </a:p>
          <a:p>
            <a:r>
              <a:rPr lang="en-US" dirty="0" smtClean="0"/>
              <a:t>Make the ball start from the ground and return to the ground.</a:t>
            </a:r>
            <a:endParaRPr lang="en-US" dirty="0"/>
          </a:p>
          <a:p>
            <a:r>
              <a:rPr lang="en-US" dirty="0" smtClean="0"/>
              <a:t>Make the ball travel from left to right</a:t>
            </a:r>
            <a:endParaRPr lang="en-US" dirty="0"/>
          </a:p>
          <a:p>
            <a:r>
              <a:rPr lang="en-US" dirty="0" smtClean="0"/>
              <a:t>Add rotation, so the ball completes just over one rotation</a:t>
            </a:r>
            <a:endParaRPr lang="en-US" dirty="0"/>
          </a:p>
          <a:p>
            <a:r>
              <a:rPr lang="en-US" dirty="0" smtClean="0"/>
              <a:t>Reorganize the animations using sequential and parallel animations</a:t>
            </a:r>
            <a:endParaRPr lang="en-US" dirty="0"/>
          </a:p>
          <a:p>
            <a:r>
              <a:rPr lang="en-US" dirty="0" smtClean="0"/>
              <a:t>Make the animation start when the ball is clicked </a:t>
            </a:r>
          </a:p>
          <a:p>
            <a:r>
              <a:rPr lang="en-US" dirty="0" smtClean="0"/>
              <a:t>Add decoration (ground and sky</a:t>
            </a:r>
            <a:r>
              <a:rPr lang="en-US" dirty="0"/>
              <a:t>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172</a:t>
            </a:fld>
            <a:endParaRPr lang="en-US" dirty="0"/>
          </a:p>
        </p:txBody>
      </p:sp>
      <p:pic>
        <p:nvPicPr>
          <p:cNvPr id="10" name="Picture 9" descr="bouncing-b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066" y="618066"/>
            <a:ext cx="2861733" cy="14308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Lab: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-animations/lab-animations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892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0312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Arranging Items 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Models </a:t>
            </a:r>
            <a:endParaRPr lang="en-US" dirty="0" smtClean="0"/>
          </a:p>
          <a:p>
            <a:r>
              <a:rPr lang="en-US" dirty="0" smtClean="0"/>
              <a:t>Using </a:t>
            </a:r>
            <a:r>
              <a:rPr lang="en-US" dirty="0"/>
              <a:t>Views </a:t>
            </a:r>
            <a:endParaRPr lang="en-US" dirty="0" smtClean="0"/>
          </a:p>
          <a:p>
            <a:r>
              <a:rPr lang="en-US" dirty="0" smtClean="0"/>
              <a:t>XML </a:t>
            </a:r>
            <a:r>
              <a:rPr lang="en-US" dirty="0"/>
              <a:t>Models </a:t>
            </a:r>
            <a:endParaRPr lang="en-US" dirty="0" smtClean="0"/>
          </a:p>
          <a:p>
            <a:r>
              <a:rPr lang="en-US" dirty="0" smtClean="0"/>
              <a:t>Views </a:t>
            </a:r>
            <a:r>
              <a:rPr lang="en-US" dirty="0"/>
              <a:t>Revisited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88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9632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Can manipulate and present </a:t>
            </a:r>
            <a:r>
              <a:rPr lang="en-US" dirty="0" smtClean="0"/>
              <a:t>data:</a:t>
            </a:r>
            <a:endParaRPr lang="en-US" dirty="0"/>
          </a:p>
          <a:p>
            <a:r>
              <a:rPr lang="en-US" dirty="0" smtClean="0"/>
              <a:t>Familiarity with positioners and repeaters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ows, columns, grids, flows </a:t>
            </a:r>
            <a:endParaRPr lang="en-US" dirty="0"/>
          </a:p>
          <a:p>
            <a:pPr lvl="1"/>
            <a:r>
              <a:rPr lang="en-US" dirty="0" smtClean="0"/>
              <a:t>Item indexes  </a:t>
            </a:r>
            <a:endParaRPr lang="en-US" dirty="0"/>
          </a:p>
          <a:p>
            <a:r>
              <a:rPr lang="en-US" dirty="0" smtClean="0"/>
              <a:t>Understanding of the relationship between models </a:t>
            </a:r>
          </a:p>
          <a:p>
            <a:pPr lvl="1"/>
            <a:r>
              <a:rPr lang="en-US" dirty="0" smtClean="0"/>
              <a:t>Pure models </a:t>
            </a:r>
          </a:p>
          <a:p>
            <a:pPr lvl="1"/>
            <a:r>
              <a:rPr lang="en-US" dirty="0" smtClean="0"/>
              <a:t>Visual models </a:t>
            </a:r>
          </a:p>
          <a:p>
            <a:pPr lvl="1"/>
            <a:r>
              <a:rPr lang="en-US" dirty="0" smtClean="0"/>
              <a:t>XML models </a:t>
            </a:r>
            <a:endParaRPr lang="en-US" dirty="0"/>
          </a:p>
          <a:p>
            <a:r>
              <a:rPr lang="en-US" dirty="0" smtClean="0"/>
              <a:t>Ability to define and use list models</a:t>
            </a:r>
            <a:endParaRPr lang="en-US" dirty="0"/>
          </a:p>
          <a:p>
            <a:pPr lvl="1"/>
            <a:r>
              <a:rPr lang="en-US" dirty="0" smtClean="0"/>
              <a:t>Using pure models with repeaters and delegates </a:t>
            </a:r>
          </a:p>
          <a:p>
            <a:pPr lvl="1"/>
            <a:r>
              <a:rPr lang="en-US" dirty="0" smtClean="0"/>
              <a:t>Using visual models with repeaters </a:t>
            </a:r>
            <a:endParaRPr lang="en-US" dirty="0"/>
          </a:p>
          <a:p>
            <a:r>
              <a:rPr lang="en-US" dirty="0" smtClean="0"/>
              <a:t>Ability to use models with views</a:t>
            </a:r>
          </a:p>
          <a:p>
            <a:pPr lvl="1"/>
            <a:r>
              <a:rPr lang="en-US" dirty="0" smtClean="0"/>
              <a:t>Using list and grid views </a:t>
            </a:r>
          </a:p>
          <a:p>
            <a:pPr lvl="1"/>
            <a:r>
              <a:rPr lang="en-US" dirty="0" smtClean="0"/>
              <a:t>Decorating views </a:t>
            </a:r>
          </a:p>
          <a:p>
            <a:pPr lvl="1"/>
            <a:r>
              <a:rPr lang="en-US" dirty="0" smtClean="0"/>
              <a:t>Defining delegates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1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Use </a:t>
            </a:r>
            <a:r>
              <a:rPr lang="en-US" dirty="0"/>
              <a:t>M</a:t>
            </a:r>
            <a:r>
              <a:rPr lang="en-US" dirty="0" smtClean="0"/>
              <a:t>odel</a:t>
            </a:r>
            <a:r>
              <a:rPr lang="en-US" dirty="0"/>
              <a:t>/view </a:t>
            </a:r>
            <a:r>
              <a:rPr lang="en-US" dirty="0" smtClean="0"/>
              <a:t>Separation</a:t>
            </a:r>
            <a:r>
              <a:rPr lang="en-US" dirty="0"/>
              <a:t>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4609859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Easily change the UI later </a:t>
            </a:r>
            <a:endParaRPr lang="en-US" dirty="0"/>
          </a:p>
          <a:p>
            <a:pPr fontAlgn="auto"/>
            <a:r>
              <a:rPr lang="en-US" dirty="0" smtClean="0"/>
              <a:t>Add an alternative UI </a:t>
            </a:r>
            <a:endParaRPr lang="en-US" dirty="0"/>
          </a:p>
          <a:p>
            <a:r>
              <a:rPr lang="en-US" dirty="0" smtClean="0"/>
              <a:t>Separation of concerns </a:t>
            </a:r>
            <a:endParaRPr lang="en-US" dirty="0"/>
          </a:p>
          <a:p>
            <a:pPr fontAlgn="auto"/>
            <a:r>
              <a:rPr lang="en-US" dirty="0" smtClean="0"/>
              <a:t>Leads to easier maintenance </a:t>
            </a:r>
            <a:endParaRPr lang="en-US" dirty="0"/>
          </a:p>
          <a:p>
            <a:pPr fontAlgn="auto"/>
            <a:r>
              <a:rPr lang="en-US" dirty="0" smtClean="0"/>
              <a:t>Easily change the data source</a:t>
            </a:r>
          </a:p>
          <a:p>
            <a:pPr lvl="1"/>
            <a:r>
              <a:rPr lang="en-US" dirty="0" smtClean="0"/>
              <a:t>(</a:t>
            </a:r>
            <a:r>
              <a:rPr lang="en-US" dirty="0"/>
              <a:t>XML? JSON? Other?) </a:t>
            </a:r>
          </a:p>
          <a:p>
            <a:pPr fontAlgn="auto"/>
            <a:r>
              <a:rPr lang="en-US" dirty="0" smtClean="0"/>
              <a:t>Allows the use of 'dummy’ data during development </a:t>
            </a:r>
            <a:endParaRPr lang="en-US" dirty="0"/>
          </a:p>
          <a:p>
            <a:r>
              <a:rPr lang="en-US" dirty="0" smtClean="0"/>
              <a:t>Many Qt APIs to consume the common data structures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176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39588" y="4647133"/>
            <a:ext cx="8209301" cy="475733"/>
            <a:chOff x="1079612" y="2372351"/>
            <a:chExt cx="1008112" cy="340214"/>
          </a:xfrm>
          <a:effectLst/>
        </p:grpSpPr>
        <p:sp>
          <p:nvSpPr>
            <p:cNvPr id="11" name="Rectangle 10"/>
            <p:cNvSpPr/>
            <p:nvPr/>
          </p:nvSpPr>
          <p:spPr bwMode="auto">
            <a:xfrm>
              <a:off x="1079612" y="2372351"/>
              <a:ext cx="1008112" cy="34021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 sz="1500">
                <a:latin typeface="Open Sans Light"/>
                <a:ea typeface="MS PGothic" charset="0"/>
                <a:cs typeface="MS PGothic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097614" y="2435592"/>
              <a:ext cx="972108" cy="23266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>
                  <a:solidFill>
                    <a:srgbClr val="000000"/>
                  </a:solidFill>
                  <a:latin typeface="Open Sans"/>
                  <a:cs typeface="Open Sans"/>
                </a:rPr>
                <a:t>Demo: </a:t>
              </a:r>
              <a:r>
                <a:rPr lang="en-US" dirty="0">
                  <a:latin typeface="Open Sans"/>
                  <a:cs typeface="Open Sans"/>
                </a:rPr>
                <a:t>&lt;Qt Examples&gt;/declarative/demos</a:t>
              </a:r>
              <a:r>
                <a:rPr lang="en-US" dirty="0" smtClean="0">
                  <a:latin typeface="Open Sans"/>
                  <a:cs typeface="Open Sans"/>
                </a:rPr>
                <a:t>/</a:t>
              </a:r>
              <a:r>
                <a:rPr lang="en-US" dirty="0" err="1" smtClean="0">
                  <a:latin typeface="Open Sans"/>
                  <a:cs typeface="Open Sans"/>
                </a:rPr>
                <a:t>rssnews</a:t>
              </a:r>
              <a:r>
                <a:rPr lang="en-US" dirty="0" smtClean="0">
                  <a:latin typeface="Open Sans"/>
                  <a:cs typeface="Open Sans"/>
                </a:rPr>
                <a:t>/</a:t>
              </a:r>
              <a:r>
                <a:rPr lang="en-US" dirty="0" err="1" smtClean="0">
                  <a:latin typeface="Open Sans"/>
                  <a:cs typeface="Open Sans"/>
                </a:rPr>
                <a:t>rssnews.pro</a:t>
              </a:r>
              <a:endParaRPr lang="en-US" dirty="0">
                <a:solidFill>
                  <a:srgbClr val="000000"/>
                </a:solidFill>
                <a:latin typeface="Open Sans"/>
                <a:cs typeface="Open Sans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983" y="972434"/>
            <a:ext cx="3838977" cy="23126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>
                <a:latin typeface="Open Sans Light"/>
                <a:cs typeface="Open Sans Light"/>
              </a:rPr>
              <a:t>&lt;Qt Examples&gt;/declarative/demos/</a:t>
            </a:r>
            <a:r>
              <a:rPr lang="en-US" sz="1400" dirty="0" err="1">
                <a:latin typeface="Open Sans Light"/>
                <a:cs typeface="Open Sans Light"/>
              </a:rPr>
              <a:t>rssnews</a:t>
            </a:r>
            <a:r>
              <a:rPr lang="en-US" sz="1400" dirty="0">
                <a:latin typeface="Open Sans Light"/>
                <a:cs typeface="Open Sans Light"/>
              </a:rPr>
              <a:t>/</a:t>
            </a:r>
            <a:r>
              <a:rPr lang="en-US" sz="1400" dirty="0" err="1">
                <a:latin typeface="Open Sans Light"/>
                <a:cs typeface="Open Sans Light"/>
              </a:rPr>
              <a:t>rssnews.pro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977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Arranging Items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3749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Arranging Items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963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Positioners and repeaters make it easier to work with many items </a:t>
            </a:r>
          </a:p>
          <a:p>
            <a:r>
              <a:rPr lang="en-US" dirty="0" smtClean="0"/>
              <a:t>Positioners arrange items in standard layouts</a:t>
            </a:r>
            <a:endParaRPr lang="en-US" dirty="0"/>
          </a:p>
          <a:p>
            <a:pPr lvl="1"/>
            <a:r>
              <a:rPr lang="en-US" dirty="0" smtClean="0"/>
              <a:t>In a column: </a:t>
            </a:r>
            <a:r>
              <a:rPr lang="en-US" dirty="0" smtClean="0">
                <a:solidFill>
                  <a:schemeClr val="accent2"/>
                </a:solidFill>
                <a:latin typeface="Courier New"/>
                <a:cs typeface="Courier New"/>
              </a:rPr>
              <a:t>Column </a:t>
            </a:r>
          </a:p>
          <a:p>
            <a:pPr lvl="1"/>
            <a:r>
              <a:rPr lang="en-US" dirty="0" smtClean="0"/>
              <a:t>In a row: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Row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In a grid: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Grid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Like words on a page: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Flow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Repeaters create items from a template</a:t>
            </a:r>
            <a:endParaRPr lang="en-US" dirty="0"/>
          </a:p>
          <a:p>
            <a:pPr lvl="1"/>
            <a:r>
              <a:rPr lang="en-US" dirty="0" smtClean="0"/>
              <a:t>For use with positioners</a:t>
            </a:r>
            <a:endParaRPr lang="en-US" dirty="0"/>
          </a:p>
          <a:p>
            <a:pPr lvl="1"/>
            <a:r>
              <a:rPr lang="en-US" dirty="0" smtClean="0"/>
              <a:t>Using data from a model </a:t>
            </a:r>
            <a:endParaRPr lang="en-US" dirty="0"/>
          </a:p>
          <a:p>
            <a:r>
              <a:rPr lang="en-US" dirty="0" smtClean="0"/>
              <a:t>Combining these make it easy to layout lots of items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15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166533"/>
            <a:ext cx="7513803" cy="1540929"/>
          </a:xfrm>
        </p:spPr>
        <p:txBody>
          <a:bodyPr>
            <a:normAutofit/>
          </a:bodyPr>
          <a:lstStyle/>
          <a:p>
            <a:r>
              <a:rPr lang="en-US" dirty="0" smtClean="0"/>
              <a:t>Items inside a positioner are automatically arranged</a:t>
            </a:r>
            <a:endParaRPr lang="en-US" dirty="0"/>
          </a:p>
          <a:p>
            <a:pPr lvl="1"/>
            <a:r>
              <a:rPr lang="en-US" dirty="0" smtClean="0"/>
              <a:t>Ina 2 by 2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Grid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With horizontal</a:t>
            </a:r>
            <a:r>
              <a:rPr lang="en-US" dirty="0"/>
              <a:t>/</a:t>
            </a:r>
            <a:r>
              <a:rPr lang="en-US" dirty="0" smtClean="0"/>
              <a:t>vertical spacing of 20 pixels </a:t>
            </a:r>
            <a:endParaRPr lang="en-US" dirty="0"/>
          </a:p>
          <a:p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y</a:t>
            </a:r>
            <a:r>
              <a:rPr lang="en-US" dirty="0"/>
              <a:t> is the position of the first item </a:t>
            </a:r>
          </a:p>
          <a:p>
            <a:r>
              <a:rPr lang="en-US" dirty="0" smtClean="0"/>
              <a:t>Like layouts in Qt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03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Grid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columns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rows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spacing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"red"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"silver"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"blue"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4" name="Picture 3" descr="grid-rectang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34" y="1100664"/>
            <a:ext cx="1636890" cy="16368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-presenting-data/ex-arranging-items/grid-</a:t>
            </a:r>
            <a:r>
              <a:rPr lang="en-US" sz="1400" dirty="0" err="1">
                <a:latin typeface="Open Sans Light"/>
                <a:cs typeface="Open Sans Light"/>
              </a:rPr>
              <a:t>rectangles.qml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362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QML Types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411759"/>
          </a:xfrm>
        </p:spPr>
        <p:txBody>
          <a:bodyPr>
            <a:normAutofit/>
          </a:bodyPr>
          <a:lstStyle/>
          <a:p>
            <a:r>
              <a:rPr lang="en-US" dirty="0" smtClean="0"/>
              <a:t>QML types are </a:t>
            </a:r>
            <a:r>
              <a:rPr lang="en-US" dirty="0"/>
              <a:t>structures in the markup language </a:t>
            </a:r>
          </a:p>
          <a:p>
            <a:pPr lvl="1"/>
            <a:r>
              <a:rPr lang="en-US" dirty="0"/>
              <a:t>Represent visual and non-visual parts 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2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is the base type of visual </a:t>
            </a:r>
            <a:r>
              <a:rPr lang="en-US" dirty="0" smtClean="0"/>
              <a:t>types</a:t>
            </a:r>
            <a:endParaRPr lang="en-US" dirty="0"/>
          </a:p>
          <a:p>
            <a:pPr lvl="1"/>
            <a:r>
              <a:rPr lang="en-US" dirty="0"/>
              <a:t>Not visible itself </a:t>
            </a:r>
          </a:p>
          <a:p>
            <a:pPr lvl="1"/>
            <a:r>
              <a:rPr lang="en-US" dirty="0"/>
              <a:t>Has a position, dimensions</a:t>
            </a:r>
          </a:p>
          <a:p>
            <a:pPr lvl="1"/>
            <a:r>
              <a:rPr lang="en-US" dirty="0" smtClean="0"/>
              <a:t>Usually </a:t>
            </a:r>
            <a:r>
              <a:rPr lang="en-US" dirty="0"/>
              <a:t>used to group visual </a:t>
            </a:r>
            <a:r>
              <a:rPr lang="en-US" dirty="0" smtClean="0"/>
              <a:t>types</a:t>
            </a:r>
            <a:endParaRPr lang="en-US" dirty="0"/>
          </a:p>
          <a:p>
            <a:pPr lvl="1"/>
            <a:r>
              <a:rPr lang="en-US" dirty="0">
                <a:solidFill>
                  <a:schemeClr val="accent2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80C342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80C34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  <a:latin typeface="Courier New"/>
                <a:cs typeface="Courier New"/>
              </a:rPr>
              <a:t>TextInput</a:t>
            </a:r>
            <a:r>
              <a:rPr lang="en-US" dirty="0"/>
              <a:t>,...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43701" y="1370839"/>
            <a:ext cx="4220894" cy="3150362"/>
          </a:xfrm>
        </p:spPr>
        <p:txBody>
          <a:bodyPr/>
          <a:lstStyle/>
          <a:p>
            <a:r>
              <a:rPr lang="en-US" dirty="0"/>
              <a:t>Non-visual </a:t>
            </a:r>
            <a:r>
              <a:rPr lang="en-US" dirty="0" smtClean="0"/>
              <a:t>QML types:</a:t>
            </a:r>
            <a:endParaRPr lang="en-US" dirty="0"/>
          </a:p>
          <a:p>
            <a:pPr lvl="1"/>
            <a:r>
              <a:rPr lang="en-US" dirty="0"/>
              <a:t>States, transitions,... </a:t>
            </a:r>
          </a:p>
          <a:p>
            <a:pPr lvl="1"/>
            <a:r>
              <a:rPr lang="en-US" dirty="0"/>
              <a:t>Models, paths,…</a:t>
            </a:r>
          </a:p>
          <a:p>
            <a:pPr lvl="1"/>
            <a:r>
              <a:rPr lang="en-US" dirty="0"/>
              <a:t>Gradients, timers, etc. </a:t>
            </a:r>
          </a:p>
          <a:p>
            <a:r>
              <a:rPr lang="en-US" dirty="0" smtClean="0"/>
              <a:t>QML types contain </a:t>
            </a:r>
            <a:r>
              <a:rPr lang="en-US" dirty="0"/>
              <a:t>properties</a:t>
            </a:r>
          </a:p>
          <a:p>
            <a:pPr lvl="1"/>
            <a:r>
              <a:rPr lang="en-US" dirty="0"/>
              <a:t>Can also be extended with custom properties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Documentation</a:t>
            </a:r>
            <a:r>
              <a:rPr lang="fi-FI" sz="1400" dirty="0" smtClean="0">
                <a:latin typeface="Open Sans Light"/>
                <a:cs typeface="Open Sans Light"/>
              </a:rPr>
              <a:t>: Visual </a:t>
            </a:r>
            <a:r>
              <a:rPr lang="fi-FI" sz="1400" dirty="0" smtClean="0">
                <a:latin typeface="Open Sans Light"/>
                <a:cs typeface="Open Sans Light"/>
              </a:rPr>
              <a:t>QML </a:t>
            </a:r>
            <a:r>
              <a:rPr lang="fi-FI" sz="1400" dirty="0" err="1" smtClean="0">
                <a:latin typeface="Open Sans Light"/>
                <a:cs typeface="Open Sans Light"/>
              </a:rPr>
              <a:t>Types</a:t>
            </a:r>
            <a:r>
              <a:rPr lang="fi-FI" sz="1400" dirty="0" smtClean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282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Repeating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166533"/>
            <a:ext cx="7513803" cy="182880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r>
              <a:rPr lang="en-US" dirty="0" smtClean="0"/>
              <a:t> creates items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Grid</a:t>
            </a:r>
            <a:r>
              <a:rPr lang="en-US" dirty="0" smtClean="0"/>
              <a:t> arranges them within its parent item</a:t>
            </a:r>
          </a:p>
          <a:p>
            <a:r>
              <a:rPr lang="en-US" dirty="0" smtClean="0"/>
              <a:t>The outer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/>
              <a:t> item provides </a:t>
            </a:r>
          </a:p>
          <a:p>
            <a:pPr lvl="1"/>
            <a:r>
              <a:rPr lang="en-US" dirty="0" smtClean="0"/>
              <a:t>The space for generated items</a:t>
            </a:r>
            <a:endParaRPr lang="en-US" dirty="0"/>
          </a:p>
          <a:p>
            <a:pPr lvl="1"/>
            <a:r>
              <a:rPr lang="en-US" dirty="0" smtClean="0"/>
              <a:t>A local coordinate system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03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Grid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rows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columns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spacing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Repeater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24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70;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70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lightgreen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325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Repeating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166533"/>
            <a:ext cx="7513803" cy="1828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r>
              <a:rPr lang="en-US" dirty="0"/>
              <a:t> takes data from a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Just a number in this case </a:t>
            </a:r>
            <a:endParaRPr lang="en-US" dirty="0"/>
          </a:p>
          <a:p>
            <a:r>
              <a:rPr lang="en-US" dirty="0" smtClean="0"/>
              <a:t>Creates items based on the template item</a:t>
            </a:r>
          </a:p>
          <a:p>
            <a:pPr lvl="1"/>
            <a:r>
              <a:rPr lang="en-US" dirty="0" smtClean="0"/>
              <a:t>A light green rectangle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03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Grid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rows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columns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spacing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Repeater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24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70;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70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lightgreen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 descr="repeater-gr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34" y="1100664"/>
            <a:ext cx="1636889" cy="16368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-presenting-data/ex-arranging-items/repeater-</a:t>
            </a:r>
            <a:r>
              <a:rPr lang="en-US" sz="1400" dirty="0" err="1">
                <a:latin typeface="Open Sans Light"/>
                <a:cs typeface="Open Sans Light"/>
              </a:rPr>
              <a:t>gird.qml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12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183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Grid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rows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columns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spacing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Repeater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24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70;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70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lightgreen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font.pointSize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4" name="Picture 3" descr="repeater-grid-inde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33" y="1100664"/>
            <a:ext cx="1636889" cy="1636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284132"/>
            <a:ext cx="7513803" cy="79586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r>
              <a:rPr lang="en-US" dirty="0" smtClean="0"/>
              <a:t> provides an index for each item it creates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-presenting-data/ex-arranging-items/repeater-gird-</a:t>
            </a:r>
            <a:r>
              <a:rPr lang="en-US" sz="1400" dirty="0" err="1">
                <a:latin typeface="Open Sans Light"/>
                <a:cs typeface="Open Sans Light"/>
              </a:rPr>
              <a:t>index.qml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225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Positioner Hints and Tips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963260"/>
          </a:xfrm>
        </p:spPr>
        <p:txBody>
          <a:bodyPr>
            <a:normAutofit/>
          </a:bodyPr>
          <a:lstStyle/>
          <a:p>
            <a:r>
              <a:rPr lang="en-US" dirty="0" smtClean="0"/>
              <a:t>Anchors in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Row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Column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Grid</a:t>
            </a:r>
          </a:p>
          <a:p>
            <a:pPr lvl="1"/>
            <a:r>
              <a:rPr lang="en-US" dirty="0" smtClean="0"/>
              <a:t>Apply to all the items they contain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55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Chess Board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192564"/>
            <a:ext cx="5857876" cy="3963260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Start by creating a chess board using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Grid</a:t>
            </a:r>
            <a:r>
              <a:rPr lang="en-US" dirty="0"/>
              <a:t> and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Use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index</a:t>
            </a:r>
            <a:r>
              <a:rPr lang="en-US" dirty="0" smtClean="0"/>
              <a:t> to create a checker pattern </a:t>
            </a:r>
            <a:endParaRPr lang="en-US" dirty="0"/>
          </a:p>
          <a:p>
            <a:r>
              <a:rPr lang="en-US" dirty="0" smtClean="0"/>
              <a:t>Use the </a:t>
            </a:r>
            <a:r>
              <a:rPr lang="en-US" dirty="0" err="1" smtClean="0">
                <a:latin typeface="Courier New"/>
                <a:cs typeface="Courier New"/>
              </a:rPr>
              <a:t>knight.png</a:t>
            </a:r>
            <a:r>
              <a:rPr lang="en-US" dirty="0" smtClean="0"/>
              <a:t> image to create a </a:t>
            </a:r>
            <a:r>
              <a:rPr lang="en-US" dirty="0"/>
              <a:t>piece that can be placed on </a:t>
            </a:r>
            <a:r>
              <a:rPr lang="en-US" dirty="0" smtClean="0"/>
              <a:t>any square</a:t>
            </a:r>
          </a:p>
          <a:p>
            <a:pPr lvl="1"/>
            <a:r>
              <a:rPr lang="en-US" dirty="0" smtClean="0"/>
              <a:t>Bind its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x</a:t>
            </a:r>
            <a:r>
              <a:rPr lang="en-US" dirty="0" smtClean="0"/>
              <a:t> and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y </a:t>
            </a:r>
            <a:r>
              <a:rPr lang="en-US" dirty="0" smtClean="0"/>
              <a:t>properties to custom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cx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cy</a:t>
            </a:r>
            <a:r>
              <a:rPr lang="en-US" dirty="0"/>
              <a:t> properties </a:t>
            </a:r>
          </a:p>
          <a:p>
            <a:pPr fontAlgn="auto"/>
            <a:r>
              <a:rPr lang="en-US" dirty="0" smtClean="0"/>
              <a:t>Make each square clickable</a:t>
            </a:r>
          </a:p>
          <a:p>
            <a:pPr lvl="1"/>
            <a:r>
              <a:rPr lang="en-US" dirty="0" smtClean="0"/>
              <a:t>Move the piece when a suitable square is clicked </a:t>
            </a:r>
            <a:endParaRPr lang="en-US" dirty="0"/>
          </a:p>
          <a:p>
            <a:pPr fontAlgn="auto"/>
            <a:r>
              <a:rPr lang="en-US" dirty="0" smtClean="0"/>
              <a:t>Make the model an </a:t>
            </a:r>
            <a:r>
              <a:rPr lang="en-US" dirty="0" smtClean="0">
                <a:latin typeface="Courier New"/>
                <a:cs typeface="Courier New"/>
              </a:rPr>
              <a:t>Array</a:t>
            </a:r>
            <a:r>
              <a:rPr lang="en-US" dirty="0" smtClean="0"/>
              <a:t> that records which squares have been visited </a:t>
            </a:r>
            <a:endParaRPr lang="en-US" dirty="0"/>
          </a:p>
          <a:p>
            <a:r>
              <a:rPr lang="en-US" dirty="0" smtClean="0"/>
              <a:t>Make the board and piece separate components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184</a:t>
            </a:fld>
            <a:endParaRPr lang="en-US" dirty="0"/>
          </a:p>
        </p:txBody>
      </p:sp>
      <p:pic>
        <p:nvPicPr>
          <p:cNvPr id="4" name="Picture 3" descr="chess-bo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33" y="1192563"/>
            <a:ext cx="2155825" cy="215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4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Calendar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5671609" cy="3963260"/>
          </a:xfrm>
        </p:spPr>
        <p:txBody>
          <a:bodyPr>
            <a:normAutofit/>
          </a:bodyPr>
          <a:lstStyle/>
          <a:p>
            <a:r>
              <a:rPr lang="en-US" dirty="0"/>
              <a:t>Start by creating a chess board using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Grid</a:t>
            </a:r>
            <a:r>
              <a:rPr lang="en-US" dirty="0"/>
              <a:t> and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endParaRPr lang="en-US" dirty="0"/>
          </a:p>
          <a:p>
            <a:pPr lvl="1"/>
            <a:r>
              <a:rPr lang="en-US" dirty="0" smtClean="0"/>
              <a:t>Put the grid inside an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Item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Use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index</a:t>
            </a:r>
            <a:r>
              <a:rPr lang="en-US" dirty="0" smtClean="0"/>
              <a:t> to give each square a number </a:t>
            </a:r>
            <a:endParaRPr lang="en-US" dirty="0"/>
          </a:p>
          <a:p>
            <a:r>
              <a:rPr lang="en-US" dirty="0" smtClean="0"/>
              <a:t>Place a title above the grid </a:t>
            </a:r>
            <a:endParaRPr lang="en-US" dirty="0"/>
          </a:p>
          <a:p>
            <a:pPr fontAlgn="auto"/>
            <a:r>
              <a:rPr lang="en-US" dirty="0" smtClean="0"/>
              <a:t>Ensure that the current date is highlighted </a:t>
            </a:r>
            <a:endParaRPr lang="en-US" dirty="0"/>
          </a:p>
          <a:p>
            <a:pPr fontAlgn="auto"/>
            <a:r>
              <a:rPr lang="en-US" dirty="0" smtClean="0"/>
              <a:t>Use the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left.png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and </a:t>
            </a:r>
            <a:r>
              <a:rPr lang="en-US" dirty="0" err="1" smtClean="0">
                <a:latin typeface="Courier New"/>
                <a:cs typeface="Courier New"/>
              </a:rPr>
              <a:t>right.png</a:t>
            </a:r>
            <a:r>
              <a:rPr lang="en-US" dirty="0" smtClean="0"/>
              <a:t> images to create buttons on each </a:t>
            </a:r>
            <a:r>
              <a:rPr lang="en-US" dirty="0"/>
              <a:t>side of the title </a:t>
            </a:r>
          </a:p>
          <a:p>
            <a:pPr fontAlgn="auto"/>
            <a:r>
              <a:rPr lang="en-US" dirty="0" smtClean="0"/>
              <a:t>Make the buttons navigate to the next and previous months </a:t>
            </a:r>
            <a:endParaRPr lang="en-US" dirty="0"/>
          </a:p>
          <a:p>
            <a:pPr fontAlgn="auto"/>
            <a:r>
              <a:rPr lang="en-US" dirty="0" smtClean="0"/>
              <a:t>Add a header showing the days of the week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185</a:t>
            </a:fld>
            <a:endParaRPr lang="en-US" dirty="0"/>
          </a:p>
        </p:txBody>
      </p:sp>
      <p:pic>
        <p:nvPicPr>
          <p:cNvPr id="7" name="Picture 6" descr="calenda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26" y="1192564"/>
            <a:ext cx="2874432" cy="215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1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dirty="0" smtClean="0"/>
              <a:t>Data Models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97289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963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Models and views provide a way to handle data sets </a:t>
            </a:r>
          </a:p>
          <a:p>
            <a:endParaRPr lang="en-US" dirty="0" smtClean="0"/>
          </a:p>
          <a:p>
            <a:r>
              <a:rPr lang="en-US" dirty="0" smtClean="0"/>
              <a:t>Models hold data or items</a:t>
            </a:r>
          </a:p>
          <a:p>
            <a:r>
              <a:rPr lang="en-US" dirty="0" smtClean="0"/>
              <a:t>Views display data or items </a:t>
            </a:r>
          </a:p>
          <a:p>
            <a:pPr lvl="1"/>
            <a:r>
              <a:rPr lang="en-US" dirty="0" smtClean="0"/>
              <a:t>Using delegates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6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963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Pure models provide access to data: </a:t>
            </a:r>
          </a:p>
          <a:p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ListModel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XmlListModel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Visual </a:t>
            </a:r>
            <a:r>
              <a:rPr lang="en-US" dirty="0"/>
              <a:t>models provide information about how to display data: </a:t>
            </a:r>
          </a:p>
          <a:p>
            <a:r>
              <a:rPr lang="en-US" dirty="0" smtClean="0"/>
              <a:t>Visual item model: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ObjectModel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(replaces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VisualItemModel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Contains child items that are supplied to views </a:t>
            </a:r>
            <a:endParaRPr lang="en-US" dirty="0"/>
          </a:p>
          <a:p>
            <a:r>
              <a:rPr lang="en-US" dirty="0" smtClean="0"/>
              <a:t>Visual data model: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DelegateModel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(replaces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VisualDataModel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Contains an interface to an underlying model</a:t>
            </a:r>
            <a:endParaRPr lang="en-US" dirty="0"/>
          </a:p>
          <a:p>
            <a:pPr lvl="1"/>
            <a:r>
              <a:rPr lang="en-US" dirty="0" smtClean="0"/>
              <a:t>Supplies a delegate for rendering </a:t>
            </a:r>
          </a:p>
          <a:p>
            <a:pPr lvl="1"/>
            <a:r>
              <a:rPr lang="en-US" dirty="0" smtClean="0"/>
              <a:t>Supports delegate sharing between the views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latin typeface="Open Sans Light"/>
                <a:cs typeface="Open Sans Light"/>
              </a:rPr>
              <a:t>Documentation: </a:t>
            </a:r>
            <a:r>
              <a:rPr lang="en-US" sz="1400" dirty="0">
                <a:latin typeface="Open Sans Light"/>
                <a:cs typeface="Open Sans Light"/>
                <a:hlinkClick r:id="rId2"/>
              </a:rPr>
              <a:t>Data Models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3174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Models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963260"/>
          </a:xfrm>
        </p:spPr>
        <p:txBody>
          <a:bodyPr>
            <a:normAutofit/>
          </a:bodyPr>
          <a:lstStyle/>
          <a:p>
            <a:r>
              <a:rPr lang="en-US" dirty="0" smtClean="0"/>
              <a:t>List models contain simple sequences of </a:t>
            </a:r>
            <a:r>
              <a:rPr lang="en-US" dirty="0" smtClean="0"/>
              <a:t>list elements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contains </a:t>
            </a:r>
          </a:p>
          <a:p>
            <a:pPr lvl="1"/>
            <a:r>
              <a:rPr lang="en-US" dirty="0" smtClean="0"/>
              <a:t>One or more pieces of data</a:t>
            </a:r>
            <a:endParaRPr lang="en-US" dirty="0"/>
          </a:p>
          <a:p>
            <a:pPr lvl="1"/>
            <a:r>
              <a:rPr lang="en-US" dirty="0" smtClean="0"/>
              <a:t>Defined using properties</a:t>
            </a:r>
            <a:endParaRPr lang="en-US" dirty="0"/>
          </a:p>
          <a:p>
            <a:pPr lvl="1"/>
            <a:r>
              <a:rPr lang="en-US" i="1" dirty="0" smtClean="0"/>
              <a:t>No information </a:t>
            </a:r>
            <a:r>
              <a:rPr lang="en-US" dirty="0" smtClean="0"/>
              <a:t>about how to display itself </a:t>
            </a:r>
          </a:p>
          <a:p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does not have pre-defined </a:t>
            </a:r>
            <a:r>
              <a:rPr lang="en-US" dirty="0" smtClean="0"/>
              <a:t>properties</a:t>
            </a:r>
          </a:p>
          <a:p>
            <a:pPr lvl="1"/>
            <a:r>
              <a:rPr lang="en-US" dirty="0" smtClean="0"/>
              <a:t>All properties are custom properties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189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3394762"/>
            <a:ext cx="8209301" cy="1422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…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…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…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94068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Properties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411759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 smtClean="0"/>
              <a:t>QML types are </a:t>
            </a:r>
            <a:r>
              <a:rPr lang="en-US" dirty="0"/>
              <a:t>described by properties:</a:t>
            </a:r>
          </a:p>
          <a:p>
            <a:r>
              <a:rPr lang="en-US" dirty="0"/>
              <a:t>Simple name-value definitions</a:t>
            </a:r>
          </a:p>
          <a:p>
            <a:pPr lvl="1"/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width</a:t>
            </a:r>
            <a:r>
              <a:rPr lang="en-US" dirty="0"/>
              <a:t>,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height</a:t>
            </a:r>
            <a:r>
              <a:rPr lang="en-US" dirty="0"/>
              <a:t>,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color</a:t>
            </a:r>
            <a:r>
              <a:rPr lang="en-US" dirty="0"/>
              <a:t>,…</a:t>
            </a:r>
          </a:p>
          <a:p>
            <a:pPr lvl="1"/>
            <a:r>
              <a:rPr lang="en-US" dirty="0"/>
              <a:t>With default values</a:t>
            </a:r>
          </a:p>
          <a:p>
            <a:pPr lvl="1"/>
            <a:r>
              <a:rPr lang="en-US" dirty="0"/>
              <a:t>Each has a well-defined type</a:t>
            </a:r>
          </a:p>
          <a:p>
            <a:pPr lvl="1"/>
            <a:r>
              <a:rPr lang="en-US" dirty="0"/>
              <a:t>Separated by semicolons or line breaks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43701" y="1370839"/>
            <a:ext cx="4220894" cy="3150362"/>
          </a:xfrm>
        </p:spPr>
        <p:txBody>
          <a:bodyPr/>
          <a:lstStyle/>
          <a:p>
            <a:r>
              <a:rPr lang="en-US" dirty="0"/>
              <a:t>Used for</a:t>
            </a:r>
          </a:p>
          <a:p>
            <a:pPr lvl="1"/>
            <a:r>
              <a:rPr lang="en-US" dirty="0"/>
              <a:t>Identifying </a:t>
            </a:r>
            <a:r>
              <a:rPr lang="en-US" dirty="0" smtClean="0"/>
              <a:t>QML objects (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solidFill>
                  <a:srgbClr val="328930"/>
                </a:solidFill>
              </a:rPr>
              <a:t> </a:t>
            </a:r>
            <a:r>
              <a:rPr lang="en-US" dirty="0"/>
              <a:t>property) </a:t>
            </a:r>
          </a:p>
          <a:p>
            <a:pPr lvl="1"/>
            <a:r>
              <a:rPr lang="en-US" dirty="0"/>
              <a:t>Customizing their appearance</a:t>
            </a:r>
          </a:p>
          <a:p>
            <a:pPr lvl="1"/>
            <a:r>
              <a:rPr lang="en-US" dirty="0"/>
              <a:t>Changing their behavior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8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015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"Alice"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"Bob"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"Jane"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"Victor"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"Wendy"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List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115733"/>
            <a:ext cx="7513803" cy="1463668"/>
          </a:xfrm>
        </p:spPr>
        <p:txBody>
          <a:bodyPr>
            <a:normAutofit/>
          </a:bodyPr>
          <a:lstStyle/>
          <a:p>
            <a:r>
              <a:rPr lang="en-US" dirty="0" smtClean="0"/>
              <a:t>Define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ListModel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With an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id</a:t>
            </a:r>
            <a:r>
              <a:rPr lang="en-US" dirty="0" smtClean="0"/>
              <a:t> so it can be referenced </a:t>
            </a:r>
          </a:p>
          <a:p>
            <a:r>
              <a:rPr lang="en-US" dirty="0" smtClean="0"/>
              <a:t>Define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child objects</a:t>
            </a:r>
            <a:endParaRPr lang="en-US" dirty="0"/>
          </a:p>
          <a:p>
            <a:pPr lvl="1"/>
            <a:r>
              <a:rPr lang="en-US" dirty="0" smtClean="0"/>
              <a:t>Each with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name</a:t>
            </a:r>
            <a:r>
              <a:rPr lang="en-US" dirty="0" smtClean="0"/>
              <a:t> property</a:t>
            </a:r>
            <a:endParaRPr lang="en-US" dirty="0"/>
          </a:p>
          <a:p>
            <a:pPr lvl="1"/>
            <a:r>
              <a:rPr lang="en-US" dirty="0" smtClean="0"/>
              <a:t>The property will be referenced by a delegate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190</a:t>
            </a:fld>
            <a:endParaRPr lang="en-US" dirty="0"/>
          </a:p>
        </p:txBody>
      </p:sp>
      <p:pic>
        <p:nvPicPr>
          <p:cNvPr id="11" name="Picture 10" descr="list-model-list-vi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12" y="1117598"/>
            <a:ext cx="1193801" cy="15917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-presenting-data/ex-models-views/list-model-list-</a:t>
            </a:r>
            <a:r>
              <a:rPr lang="en-US" sz="1400" dirty="0" err="1">
                <a:latin typeface="Open Sans Light"/>
                <a:cs typeface="Open Sans Light"/>
              </a:rPr>
              <a:t>view.qml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505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1811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Component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Delegate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946400"/>
            <a:ext cx="7513803" cy="2286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Define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Component</a:t>
            </a:r>
            <a:r>
              <a:rPr lang="en-US" dirty="0" smtClean="0"/>
              <a:t> to use as a delegate</a:t>
            </a:r>
          </a:p>
          <a:p>
            <a:pPr lvl="1"/>
            <a:r>
              <a:rPr lang="en-US" dirty="0" smtClean="0"/>
              <a:t>With an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id</a:t>
            </a:r>
            <a:r>
              <a:rPr lang="en-US" dirty="0" smtClean="0"/>
              <a:t> so it can be referenced</a:t>
            </a:r>
            <a:endParaRPr lang="en-US" dirty="0"/>
          </a:p>
          <a:p>
            <a:pPr lvl="1"/>
            <a:r>
              <a:rPr lang="en-US" dirty="0" smtClean="0"/>
              <a:t>Describes how the data will be displayed </a:t>
            </a:r>
            <a:endParaRPr lang="en-US" dirty="0"/>
          </a:p>
          <a:p>
            <a:r>
              <a:rPr lang="en-US" dirty="0" smtClean="0"/>
              <a:t>Properties of list elements can be referenced</a:t>
            </a:r>
            <a:endParaRPr lang="en-US" dirty="0"/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 smtClean="0"/>
              <a:t> item for each list element</a:t>
            </a:r>
            <a:endParaRPr lang="en-US" dirty="0"/>
          </a:p>
          <a:p>
            <a:pPr lvl="1"/>
            <a:r>
              <a:rPr lang="en-US" dirty="0" smtClean="0"/>
              <a:t>Use the value of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name</a:t>
            </a:r>
            <a:r>
              <a:rPr lang="en-US" dirty="0" smtClean="0"/>
              <a:t> property from each </a:t>
            </a:r>
            <a:r>
              <a:rPr lang="en-US" dirty="0" smtClean="0"/>
              <a:t>list element </a:t>
            </a:r>
            <a:endParaRPr lang="en-US" dirty="0"/>
          </a:p>
          <a:p>
            <a:r>
              <a:rPr lang="en-US" dirty="0" smtClean="0"/>
              <a:t>In the item inside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Component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parent</a:t>
            </a:r>
            <a:r>
              <a:rPr lang="en-US" dirty="0" smtClean="0"/>
              <a:t> property refers to the view</a:t>
            </a:r>
            <a:endParaRPr lang="en-US" dirty="0"/>
          </a:p>
          <a:p>
            <a:pPr lvl="1"/>
            <a:r>
              <a:rPr lang="en-US" dirty="0" smtClean="0"/>
              <a:t>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attached property can also be used to access the view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191</a:t>
            </a:fld>
            <a:endParaRPr lang="en-US" dirty="0"/>
          </a:p>
        </p:txBody>
      </p:sp>
      <p:pic>
        <p:nvPicPr>
          <p:cNvPr id="11" name="Picture 10" descr="list-model-list-vi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12" y="1117598"/>
            <a:ext cx="1193801" cy="159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1811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Column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Repeater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List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946400"/>
            <a:ext cx="7513803" cy="228600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r>
              <a:rPr lang="en-US" dirty="0" smtClean="0"/>
              <a:t> fetches elements from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nameModel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Using the delegate to display </a:t>
            </a:r>
            <a:r>
              <a:rPr lang="en-US" dirty="0" smtClean="0"/>
              <a:t>model elements </a:t>
            </a:r>
            <a:r>
              <a:rPr lang="en-US" dirty="0" smtClean="0"/>
              <a:t>as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 smtClean="0"/>
              <a:t> items 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Column</a:t>
            </a:r>
            <a:r>
              <a:rPr lang="en-US" dirty="0" smtClean="0"/>
              <a:t> arranges them vertically </a:t>
            </a:r>
            <a:endParaRPr lang="en-US" dirty="0"/>
          </a:p>
          <a:p>
            <a:pPr lvl="1"/>
            <a:r>
              <a:rPr lang="en-US" dirty="0" smtClean="0"/>
              <a:t>Using anchors to make room for the items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192</a:t>
            </a:fld>
            <a:endParaRPr lang="en-US" dirty="0"/>
          </a:p>
        </p:txBody>
      </p:sp>
      <p:pic>
        <p:nvPicPr>
          <p:cNvPr id="11" name="Picture 10" descr="list-model-list-vi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12" y="1117598"/>
            <a:ext cx="1193801" cy="159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0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8059209" cy="396326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ListModel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is a dynamic list of items</a:t>
            </a:r>
            <a:endParaRPr lang="en-US" dirty="0"/>
          </a:p>
          <a:p>
            <a:r>
              <a:rPr lang="en-US" dirty="0" smtClean="0"/>
              <a:t>Items can be appended, inserted, removed and moved </a:t>
            </a:r>
            <a:endParaRPr lang="en-US" dirty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Append </a:t>
            </a:r>
            <a:r>
              <a:rPr lang="en-US" dirty="0" smtClean="0"/>
              <a:t>item data using JavaScript dictionaries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bookmarkModel.append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({"title":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lineEdit.text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}) 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Remove </a:t>
            </a:r>
            <a:r>
              <a:rPr lang="en-US" dirty="0" smtClean="0"/>
              <a:t>items by index obtained from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endParaRPr lang="en-US" dirty="0" smtClean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bookmarkModel.remove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listView.currentIndex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) 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Move </a:t>
            </a:r>
            <a:r>
              <a:rPr lang="en-US" dirty="0" smtClean="0"/>
              <a:t>a number of items between two indices:</a:t>
            </a: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bookmarkModel.move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listView.currentIndex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,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listView.currentIndex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+ 1, number)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64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Model Hints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619303"/>
          </a:xfrm>
        </p:spPr>
        <p:txBody>
          <a:bodyPr>
            <a:normAutofit/>
          </a:bodyPr>
          <a:lstStyle/>
          <a:p>
            <a:r>
              <a:rPr lang="en-US" b="1" dirty="0" smtClean="0"/>
              <a:t>Note: </a:t>
            </a:r>
            <a:r>
              <a:rPr lang="en-US" dirty="0" smtClean="0"/>
              <a:t>Model properties cannot shadow delegate properties</a:t>
            </a:r>
            <a:r>
              <a:rPr lang="en-US" dirty="0"/>
              <a:t>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633695"/>
            <a:ext cx="8209301" cy="1939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"Alice"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Component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text; // Will not work </a:t>
            </a: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} </a:t>
            </a: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61022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3386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ObjectModel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labels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"#cc7777"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radius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10.0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    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font.pointSize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"Books"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horizontalAlignment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.AlignHCenter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r>
              <a:rPr lang="en-US" dirty="0" smtClean="0">
                <a:latin typeface="Courier New"/>
                <a:cs typeface="Courier New"/>
              </a:rPr>
              <a:t>    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"#cccc55"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radius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10.0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    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font.pointSize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"Music"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horizontalAlignment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.AlignHCenter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}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</a:t>
            </a:r>
            <a:r>
              <a:rPr lang="en-US" dirty="0" smtClean="0"/>
              <a:t>an Object </a:t>
            </a:r>
            <a:r>
              <a:rPr lang="en-US" dirty="0"/>
              <a:t>Model </a:t>
            </a:r>
            <a:r>
              <a:rPr lang="en-US" dirty="0" smtClean="0"/>
              <a:t>(Visual Item Model)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402665"/>
            <a:ext cx="7513803" cy="880533"/>
          </a:xfrm>
        </p:spPr>
        <p:txBody>
          <a:bodyPr>
            <a:normAutofit/>
          </a:bodyPr>
          <a:lstStyle/>
          <a:p>
            <a:r>
              <a:rPr lang="en-US" dirty="0" smtClean="0"/>
              <a:t>Define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ObjectModel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item</a:t>
            </a:r>
            <a:endParaRPr lang="en-US" dirty="0"/>
          </a:p>
          <a:p>
            <a:pPr lvl="1"/>
            <a:r>
              <a:rPr lang="en-US" dirty="0" smtClean="0"/>
              <a:t>With an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id</a:t>
            </a:r>
            <a:r>
              <a:rPr lang="en-US" dirty="0" smtClean="0"/>
              <a:t> so it can be referenced </a:t>
            </a:r>
          </a:p>
          <a:p>
            <a:pPr lvl="1"/>
            <a:r>
              <a:rPr lang="en-US" dirty="0" smtClean="0"/>
              <a:t>Import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QtQml.Models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2.1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195</a:t>
            </a:fld>
            <a:endParaRPr lang="en-US" dirty="0"/>
          </a:p>
        </p:txBody>
      </p:sp>
      <p:pic>
        <p:nvPicPr>
          <p:cNvPr id="4" name="Picture 3" descr="visual-item-model-repea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083729"/>
            <a:ext cx="2249478" cy="11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0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3386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ObjectModel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labels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"#cc7777"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radius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10.0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    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font.pointSize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"Books"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horizontalAlignment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.AlignHCenter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r>
              <a:rPr lang="en-US" dirty="0" smtClean="0">
                <a:latin typeface="Courier New"/>
                <a:cs typeface="Courier New"/>
              </a:rPr>
              <a:t>    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"#cccc55"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radius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10.0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    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font.pointSize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"Music"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horizontalAlignment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.AlignHCenter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}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</a:t>
            </a:r>
            <a:r>
              <a:rPr lang="en-US" dirty="0" smtClean="0"/>
              <a:t>an Object </a:t>
            </a:r>
            <a:r>
              <a:rPr lang="en-US" dirty="0"/>
              <a:t>Model </a:t>
            </a:r>
            <a:r>
              <a:rPr lang="en-US" dirty="0" smtClean="0"/>
              <a:t>(Visual Item Model)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402665"/>
            <a:ext cx="7513803" cy="880533"/>
          </a:xfrm>
        </p:spPr>
        <p:txBody>
          <a:bodyPr>
            <a:normAutofit/>
          </a:bodyPr>
          <a:lstStyle/>
          <a:p>
            <a:r>
              <a:rPr lang="en-US" dirty="0" smtClean="0"/>
              <a:t>Define child items</a:t>
            </a:r>
            <a:endParaRPr lang="en-US" dirty="0"/>
          </a:p>
          <a:p>
            <a:pPr lvl="1"/>
            <a:r>
              <a:rPr lang="en-US" dirty="0" smtClean="0"/>
              <a:t>These will be shown when required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196</a:t>
            </a:fld>
            <a:endParaRPr lang="en-US" dirty="0"/>
          </a:p>
        </p:txBody>
      </p:sp>
      <p:pic>
        <p:nvPicPr>
          <p:cNvPr id="4" name="Picture 3" descr="visual-item-model-repea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083729"/>
            <a:ext cx="2249478" cy="11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2963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ObjectModel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labels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….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Column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Repeater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labels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 Object </a:t>
            </a:r>
            <a:r>
              <a:rPr lang="en-US" dirty="0"/>
              <a:t>Model </a:t>
            </a:r>
            <a:r>
              <a:rPr lang="en-US" dirty="0" smtClean="0"/>
              <a:t>(Visual Item Model)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114804"/>
            <a:ext cx="7513803" cy="880533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r>
              <a:rPr lang="en-US" dirty="0" smtClean="0"/>
              <a:t> fetches items from the labels model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Column</a:t>
            </a:r>
            <a:r>
              <a:rPr lang="en-US" dirty="0" smtClean="0"/>
              <a:t> arranges them vertically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197</a:t>
            </a:fld>
            <a:endParaRPr lang="en-US" dirty="0"/>
          </a:p>
        </p:txBody>
      </p:sp>
      <p:pic>
        <p:nvPicPr>
          <p:cNvPr id="4" name="Picture 3" descr="visual-item-model-repea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083729"/>
            <a:ext cx="2249478" cy="11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Presenting Data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32655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Views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shows a classic list of </a:t>
            </a:r>
            <a:r>
              <a:rPr lang="en-US" dirty="0" smtClean="0"/>
              <a:t>items</a:t>
            </a:r>
            <a:endParaRPr lang="en-US" dirty="0"/>
          </a:p>
          <a:p>
            <a:pPr lvl="1"/>
            <a:r>
              <a:rPr lang="en-US" dirty="0" smtClean="0"/>
              <a:t>With horizontal or vertical placing of items </a:t>
            </a:r>
            <a:endParaRPr lang="en-US" dirty="0"/>
          </a:p>
          <a:p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GridView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displays items in a </a:t>
            </a:r>
            <a:r>
              <a:rPr lang="en-US" dirty="0" smtClean="0"/>
              <a:t>grid</a:t>
            </a:r>
          </a:p>
          <a:p>
            <a:pPr lvl="1"/>
            <a:r>
              <a:rPr lang="en-US" dirty="0" smtClean="0"/>
              <a:t>Like an file manager's icon view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56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239675"/>
              </p:ext>
            </p:extLst>
          </p:nvPr>
        </p:nvGraphicFramePr>
        <p:xfrm>
          <a:off x="423336" y="1024464"/>
          <a:ext cx="8246533" cy="35659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/>
                <a:gridCol w="523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Introduction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 to </a:t>
                      </a:r>
                      <a:r>
                        <a:rPr lang="en-US" sz="1800" b="0" kern="1200" baseline="0" dirty="0" err="1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QtQuick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 and QML</a:t>
                      </a:r>
                      <a:endParaRPr lang="en-US" sz="1800" b="0" kern="1200" dirty="0" smtClean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Meet </a:t>
                      </a: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Qt Quick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Concepts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Composing </a:t>
                      </a:r>
                      <a:r>
                        <a:rPr lang="en-US" sz="1800" b="0" kern="1200" dirty="0" err="1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Uis</a:t>
                      </a:r>
                      <a:endParaRPr lang="en-US" sz="1800" b="0" kern="1200" dirty="0" smtClean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Nested </a:t>
                      </a: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Items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Graphical </a:t>
                      </a: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QML Types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Text </a:t>
                      </a: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Type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Anchor Layout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User Interactions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Mouse Input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Touch Input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Keyboard Input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Structures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Components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Modules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States and Transitions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States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State Conditions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Transitions </a:t>
                      </a:r>
                    </a:p>
                  </a:txBody>
                  <a:tcPr marL="91428" marR="91428" marT="45703" marB="4570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90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Property Examples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185331"/>
            <a:ext cx="4220894" cy="3749664"/>
          </a:xfrm>
        </p:spPr>
        <p:txBody>
          <a:bodyPr>
            <a:normAutofit/>
          </a:bodyPr>
          <a:lstStyle/>
          <a:p>
            <a:r>
              <a:rPr lang="en-US" sz="1800" dirty="0"/>
              <a:t>Standard properties can be given values: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sz="1800" dirty="0" smtClean="0"/>
          </a:p>
          <a:p>
            <a:r>
              <a:rPr lang="en-US" sz="1800" dirty="0" smtClean="0"/>
              <a:t>Grouped </a:t>
            </a:r>
            <a:r>
              <a:rPr lang="en-US" sz="1800" dirty="0"/>
              <a:t>properties keep related properties together</a:t>
            </a:r>
            <a:r>
              <a:rPr lang="en-US" dirty="0"/>
              <a:t>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43701" y="1185331"/>
            <a:ext cx="4220894" cy="3150362"/>
          </a:xfrm>
        </p:spPr>
        <p:txBody>
          <a:bodyPr/>
          <a:lstStyle/>
          <a:p>
            <a:r>
              <a:rPr lang="en-US" sz="1800" dirty="0"/>
              <a:t>Identity property gives the </a:t>
            </a:r>
            <a:r>
              <a:rPr lang="en-US" sz="1800" dirty="0" smtClean="0"/>
              <a:t>object a </a:t>
            </a:r>
            <a:r>
              <a:rPr lang="en-US" sz="1800" dirty="0"/>
              <a:t>name: </a:t>
            </a:r>
          </a:p>
          <a:p>
            <a:pPr lvl="1"/>
            <a:r>
              <a:rPr lang="en-US" sz="1400" dirty="0"/>
              <a:t>Identifying </a:t>
            </a:r>
            <a:r>
              <a:rPr lang="en-US" sz="1400" dirty="0" smtClean="0"/>
              <a:t>objects (</a:t>
            </a:r>
            <a:r>
              <a:rPr lang="en-US" sz="1400" dirty="0">
                <a:solidFill>
                  <a:srgbClr val="80C342"/>
                </a:solidFill>
                <a:latin typeface="Courier New"/>
                <a:cs typeface="Courier New"/>
              </a:rPr>
              <a:t>id</a:t>
            </a:r>
            <a:r>
              <a:rPr lang="en-US" sz="1400" dirty="0"/>
              <a:t> property) </a:t>
            </a:r>
          </a:p>
          <a:p>
            <a:pPr lvl="1"/>
            <a:r>
              <a:rPr lang="en-US" sz="1400" dirty="0"/>
              <a:t>Customizing their appearance</a:t>
            </a:r>
          </a:p>
          <a:p>
            <a:pPr lvl="1"/>
            <a:r>
              <a:rPr lang="en-US" sz="1400" dirty="0"/>
              <a:t>Changing their behavior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0051" y="1839464"/>
            <a:ext cx="3510301" cy="1044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world"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4939437" y="2611181"/>
            <a:ext cx="3657056" cy="1066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label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world"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10051" y="3674533"/>
            <a:ext cx="8000456" cy="157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font.family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24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Preferred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syntax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family: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pixelSize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24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111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619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Take the model and delegate from before: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200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40934"/>
            <a:ext cx="8209301" cy="36406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"Alice"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"Bob"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"Jane"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"Victor"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"Wendy"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Component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name;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81479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1693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clip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827868"/>
            <a:ext cx="7513803" cy="2167470"/>
          </a:xfrm>
        </p:spPr>
        <p:txBody>
          <a:bodyPr>
            <a:normAutofit/>
          </a:bodyPr>
          <a:lstStyle/>
          <a:p>
            <a:r>
              <a:rPr lang="en-US" dirty="0" smtClean="0"/>
              <a:t>No default delegate</a:t>
            </a:r>
            <a:endParaRPr lang="en-US" dirty="0"/>
          </a:p>
          <a:p>
            <a:r>
              <a:rPr lang="en-US" dirty="0" smtClean="0"/>
              <a:t>Unclipped views paint outside their areas</a:t>
            </a:r>
          </a:p>
          <a:p>
            <a:pPr lvl="1"/>
            <a:r>
              <a:rPr lang="en-US" dirty="0" smtClean="0"/>
              <a:t>Set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clip</a:t>
            </a:r>
            <a:r>
              <a:rPr lang="en-US" dirty="0" smtClean="0"/>
              <a:t> property to enable clipping </a:t>
            </a:r>
          </a:p>
          <a:p>
            <a:r>
              <a:rPr lang="en-US" dirty="0" smtClean="0"/>
              <a:t>Views are positioned like other items </a:t>
            </a:r>
          </a:p>
          <a:p>
            <a:pPr lvl="1"/>
            <a:r>
              <a:rPr lang="en-US" dirty="0" smtClean="0"/>
              <a:t>The above view fills its parent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201</a:t>
            </a:fld>
            <a:endParaRPr lang="en-US" dirty="0"/>
          </a:p>
        </p:txBody>
      </p:sp>
      <p:pic>
        <p:nvPicPr>
          <p:cNvPr id="12" name="Picture 11" descr="list-model-list-vi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12" y="1117598"/>
            <a:ext cx="1193801" cy="15917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-presenting-data/ex-models-views/list-model-list-</a:t>
            </a:r>
            <a:r>
              <a:rPr lang="en-US" sz="1400" dirty="0" err="1">
                <a:latin typeface="Open Sans Light"/>
                <a:cs typeface="Open Sans Light"/>
              </a:rPr>
              <a:t>view.qml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504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Decoration and Navigation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By default,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 smtClean="0"/>
              <a:t>is</a:t>
            </a:r>
          </a:p>
          <a:p>
            <a:pPr lvl="1"/>
            <a:r>
              <a:rPr lang="en-US" dirty="0" smtClean="0"/>
              <a:t>Undecorated</a:t>
            </a:r>
            <a:endParaRPr lang="en-US" dirty="0"/>
          </a:p>
          <a:p>
            <a:pPr lvl="1"/>
            <a:r>
              <a:rPr lang="en-US" dirty="0" smtClean="0"/>
              <a:t>A </a:t>
            </a:r>
            <a:r>
              <a:rPr lang="en-US" dirty="0" err="1" smtClean="0"/>
              <a:t>flickable</a:t>
            </a:r>
            <a:r>
              <a:rPr lang="en-US" dirty="0" smtClean="0"/>
              <a:t> surface (can be dragged and flicked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To add decoration:</a:t>
            </a:r>
            <a:endParaRPr lang="en-US" dirty="0"/>
          </a:p>
          <a:p>
            <a:pPr lvl="1"/>
            <a:r>
              <a:rPr lang="en-US" dirty="0" smtClean="0"/>
              <a:t>With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header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footer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With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highlight</a:t>
            </a:r>
            <a:r>
              <a:rPr lang="en-US" dirty="0" smtClean="0"/>
              <a:t> item to show the current item </a:t>
            </a:r>
            <a:endParaRPr lang="en-US" dirty="0"/>
          </a:p>
          <a:p>
            <a:r>
              <a:rPr lang="en-US" dirty="0" smtClean="0"/>
              <a:t>To configure for navigation:</a:t>
            </a:r>
            <a:endParaRPr lang="en-US" dirty="0"/>
          </a:p>
          <a:p>
            <a:pPr lvl="1"/>
            <a:r>
              <a:rPr lang="en-US" dirty="0" smtClean="0"/>
              <a:t>Set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focus</a:t>
            </a:r>
            <a:r>
              <a:rPr lang="en-US" dirty="0" smtClean="0"/>
              <a:t> to allow keyboard navigation </a:t>
            </a:r>
          </a:p>
          <a:p>
            <a:pPr lvl="1"/>
            <a:r>
              <a:rPr lang="en-US" dirty="0" smtClean="0"/>
              <a:t>Property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highlight</a:t>
            </a:r>
            <a:r>
              <a:rPr lang="en-US" dirty="0" smtClean="0"/>
              <a:t> also helps the user with navigation</a:t>
            </a:r>
            <a:endParaRPr lang="en-US" dirty="0"/>
          </a:p>
          <a:p>
            <a:pPr lvl="1"/>
            <a:r>
              <a:rPr lang="en-US" dirty="0" smtClean="0"/>
              <a:t>Unset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interactive</a:t>
            </a:r>
            <a:r>
              <a:rPr lang="en-US" dirty="0" smtClean="0"/>
              <a:t> to disable dragging and flicking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202</a:t>
            </a:fld>
            <a:endParaRPr lang="en-US" dirty="0"/>
          </a:p>
        </p:txBody>
      </p:sp>
      <p:pic>
        <p:nvPicPr>
          <p:cNvPr id="4" name="Picture 3" descr="list-view-deco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923" y="1192563"/>
            <a:ext cx="2546372" cy="19570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-presenting-data/ex-models-views/list-view-</a:t>
            </a:r>
            <a:r>
              <a:rPr lang="en-US" sz="1400" dirty="0" err="1">
                <a:latin typeface="Open Sans Light"/>
                <a:cs typeface="Open Sans Light"/>
              </a:rPr>
              <a:t>decoration.qml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330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 txBox="1">
            <a:spLocks/>
          </p:cNvSpPr>
          <p:nvPr/>
        </p:nvSpPr>
        <p:spPr>
          <a:xfrm>
            <a:off x="539588" y="1015999"/>
            <a:ext cx="8209301" cy="4030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focus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clip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header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pink”</a:t>
            </a:r>
            <a:r>
              <a:rPr lang="en-US" dirty="0" smtClean="0">
                <a:latin typeface="Courier New"/>
                <a:cs typeface="Courier New"/>
              </a:rPr>
              <a:t>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footer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highlight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lightgray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} 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Decoration and Navigation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203</a:t>
            </a:fld>
            <a:endParaRPr lang="en-US" dirty="0"/>
          </a:p>
        </p:txBody>
      </p:sp>
      <p:pic>
        <p:nvPicPr>
          <p:cNvPr id="4" name="Picture 3" descr="list-view-deco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923" y="1192563"/>
            <a:ext cx="2546372" cy="195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8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Decoration and Navigation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454569"/>
          </a:xfrm>
        </p:spPr>
        <p:txBody>
          <a:bodyPr>
            <a:normAutofit/>
          </a:bodyPr>
          <a:lstStyle/>
          <a:p>
            <a:r>
              <a:rPr lang="en-US" dirty="0"/>
              <a:t>Each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exposes its current item: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Recall that, in this case, each item has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 smtClean="0"/>
              <a:t> property</a:t>
            </a:r>
          </a:p>
          <a:p>
            <a:pPr lvl="1"/>
            <a:r>
              <a:rPr lang="en-US" dirty="0" smtClean="0"/>
              <a:t>re</a:t>
            </a:r>
            <a:r>
              <a:rPr lang="en-US" dirty="0"/>
              <a:t>-</a:t>
            </a:r>
            <a:r>
              <a:rPr lang="en-US" dirty="0" smtClean="0"/>
              <a:t>use the </a:t>
            </a:r>
            <a:r>
              <a:rPr lang="en-US" dirty="0" err="1" smtClean="0"/>
              <a:t>listView's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currentItem's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text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204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40933"/>
            <a:ext cx="8209301" cy="2455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listView</a:t>
            </a:r>
            <a:endParaRPr lang="en-US" i="1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label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anchors.bottom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.bottom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.horizontalCenter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text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"&lt;b&gt;"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+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listView</a:t>
            </a:r>
            <a:r>
              <a:rPr lang="en-US" dirty="0" err="1" smtClean="0">
                <a:latin typeface="Courier New"/>
                <a:cs typeface="Courier New"/>
              </a:rPr>
              <a:t>.currentItem.text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+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"&lt;/b&gt;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is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current"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16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1" name="Picture 10" descr="list-view-current-ite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528" y="1625598"/>
            <a:ext cx="1192696" cy="18288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-presenting-data/ex-models-views/list-view-</a:t>
            </a:r>
            <a:r>
              <a:rPr lang="en-US" sz="1400" dirty="0" err="1">
                <a:latin typeface="Open Sans Light"/>
                <a:cs typeface="Open Sans Light"/>
              </a:rPr>
              <a:t>current.item.qml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146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454569"/>
          </a:xfrm>
        </p:spPr>
        <p:txBody>
          <a:bodyPr>
            <a:normAutofit/>
          </a:bodyPr>
          <a:lstStyle/>
          <a:p>
            <a:r>
              <a:rPr lang="en-US" dirty="0" smtClean="0"/>
              <a:t>Data in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can be ordered by section </a:t>
            </a:r>
          </a:p>
          <a:p>
            <a:r>
              <a:rPr lang="en-US" dirty="0" smtClean="0"/>
              <a:t>Categorize the list items by </a:t>
            </a:r>
          </a:p>
          <a:p>
            <a:pPr lvl="1"/>
            <a:r>
              <a:rPr lang="en-US" dirty="0" smtClean="0"/>
              <a:t>Choosing a property name; e.g.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team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Adding this property to each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Storing the section in this property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205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706417"/>
            <a:ext cx="8209301" cy="2170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"Alice"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team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"Crypto"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"Bob"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team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"Crypto"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"Jane"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team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"QA"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"Victor"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team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"QA"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"Wendy"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team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"Graphics"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2" name="Picture 11" descr="list-view-sec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406" y="2818334"/>
            <a:ext cx="1159818" cy="169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3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Sections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8667965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Using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Set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section.property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Refer to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property holding the section name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section.criteria</a:t>
            </a:r>
            <a:r>
              <a:rPr lang="en-US" dirty="0" smtClean="0"/>
              <a:t> to control what to show</a:t>
            </a:r>
            <a:endParaRPr lang="en-US" dirty="0"/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ViewSection.FullString</a:t>
            </a:r>
            <a:r>
              <a:rPr lang="en-US" dirty="0" smtClean="0"/>
              <a:t> for complete section name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ViewSection.FirstCharacter</a:t>
            </a:r>
            <a:r>
              <a:rPr lang="en-US" dirty="0" smtClean="0"/>
              <a:t> for alphabetical groupings </a:t>
            </a:r>
          </a:p>
          <a:p>
            <a:endParaRPr lang="en-US" dirty="0" smtClean="0"/>
          </a:p>
          <a:p>
            <a:r>
              <a:rPr lang="en-US" dirty="0" smtClean="0"/>
              <a:t>Set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section.delegate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Create a delegate for section headings </a:t>
            </a:r>
          </a:p>
          <a:p>
            <a:pPr lvl="1"/>
            <a:r>
              <a:rPr lang="en-US" dirty="0" smtClean="0"/>
              <a:t>Either include it inline or reference it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34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13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section.property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team”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section.criteria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ViewSection</a:t>
            </a:r>
            <a:r>
              <a:rPr lang="en-US" dirty="0" err="1">
                <a:latin typeface="Courier New"/>
                <a:cs typeface="Courier New"/>
              </a:rPr>
              <a:t>.FullString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section.delegate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"#b0dfb0"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childrenRect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16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font.bold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section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Sections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334932"/>
            <a:ext cx="7513803" cy="660405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section.delegate</a:t>
            </a:r>
            <a:r>
              <a:rPr lang="en-US" dirty="0" smtClean="0"/>
              <a:t> is defined like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highlight</a:t>
            </a:r>
            <a:r>
              <a:rPr lang="en-US" dirty="0" smtClean="0"/>
              <a:t> delegate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02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454569"/>
          </a:xfrm>
        </p:spPr>
        <p:txBody>
          <a:bodyPr>
            <a:normAutofit/>
          </a:bodyPr>
          <a:lstStyle/>
          <a:p>
            <a:r>
              <a:rPr lang="en-US" dirty="0"/>
              <a:t>Set up a list model with items: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Define string properties to use in the delegate 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208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36561"/>
            <a:ext cx="8209301" cy="1883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file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rocket.svg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"rocket"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file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clear.svg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"clear"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file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arrow.svg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"arrow"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file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book.svg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"book"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-presenting-data/ex-models-views/list-model-grid-</a:t>
            </a:r>
            <a:r>
              <a:rPr lang="en-US" sz="1400" dirty="0" err="1">
                <a:latin typeface="Open Sans Light"/>
                <a:cs typeface="Open Sans Light"/>
              </a:rPr>
              <a:t>view.qml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37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454569"/>
          </a:xfrm>
        </p:spPr>
        <p:txBody>
          <a:bodyPr>
            <a:normAutofit/>
          </a:bodyPr>
          <a:lstStyle/>
          <a:p>
            <a:r>
              <a:rPr lang="en-US" dirty="0"/>
              <a:t>Set up a </a:t>
            </a:r>
            <a:r>
              <a:rPr lang="en-US" dirty="0" smtClean="0"/>
              <a:t>delegate: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36560"/>
            <a:ext cx="8209301" cy="34418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Component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Column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delegateImage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delegateText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file;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64;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64;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smooth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fillMode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 err="1">
                <a:latin typeface="Courier New"/>
                <a:cs typeface="Courier New"/>
              </a:rPr>
              <a:t>.PreserveAspectFit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delegateText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24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11302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Property Examples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185331"/>
            <a:ext cx="4220894" cy="3749664"/>
          </a:xfrm>
        </p:spPr>
        <p:txBody>
          <a:bodyPr>
            <a:normAutofit/>
          </a:bodyPr>
          <a:lstStyle/>
          <a:p>
            <a:r>
              <a:rPr lang="en-US" sz="1800" dirty="0"/>
              <a:t>Attached properties are applied to </a:t>
            </a:r>
            <a:r>
              <a:rPr lang="en-US" sz="1800" dirty="0" smtClean="0"/>
              <a:t>QML objects: </a:t>
            </a:r>
            <a:endParaRPr lang="en-US" sz="1800" dirty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b="1" dirty="0"/>
          </a:p>
          <a:p>
            <a:r>
              <a:rPr lang="en-US" sz="1800" dirty="0" err="1">
                <a:solidFill>
                  <a:srgbClr val="328930"/>
                </a:solidFill>
                <a:latin typeface="Courier New"/>
                <a:cs typeface="Courier New"/>
              </a:rPr>
              <a:t>KeyNagivation.tab</a:t>
            </a:r>
            <a:r>
              <a:rPr lang="en-US" sz="1800" dirty="0">
                <a:solidFill>
                  <a:srgbClr val="328930"/>
                </a:solidFill>
              </a:rPr>
              <a:t> </a:t>
            </a:r>
            <a:r>
              <a:rPr lang="en-US" sz="1800" dirty="0"/>
              <a:t>is not a standard property of </a:t>
            </a:r>
            <a:r>
              <a:rPr lang="en-US" sz="1800" dirty="0" err="1">
                <a:solidFill>
                  <a:schemeClr val="accent2"/>
                </a:solidFill>
                <a:latin typeface="Courier New"/>
                <a:cs typeface="Courier New"/>
              </a:rPr>
              <a:t>TextInput</a:t>
            </a:r>
            <a:endParaRPr lang="en-US" sz="1800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r>
              <a:rPr lang="en-US" sz="1800" dirty="0"/>
              <a:t>Is a standard property that is attached to </a:t>
            </a:r>
            <a:r>
              <a:rPr lang="en-US" sz="1800" dirty="0" smtClean="0"/>
              <a:t>objects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43701" y="1185331"/>
            <a:ext cx="4220894" cy="3150362"/>
          </a:xfrm>
        </p:spPr>
        <p:txBody>
          <a:bodyPr/>
          <a:lstStyle/>
          <a:p>
            <a:r>
              <a:rPr lang="en-US" sz="1800" dirty="0"/>
              <a:t>Custom properties can be added to any </a:t>
            </a:r>
            <a:r>
              <a:rPr lang="en-US" sz="1800" dirty="0" smtClean="0"/>
              <a:t>object</a:t>
            </a:r>
            <a:r>
              <a:rPr lang="en-US" sz="1800" dirty="0" smtClean="0"/>
              <a:t>: </a:t>
            </a:r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831621"/>
            <a:ext cx="3707856" cy="1075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world"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KeyNavigation.tab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nextInput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5077722" y="2041876"/>
            <a:ext cx="3657056" cy="1730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mass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100.0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Circle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radius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50.0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418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1676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GridView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clip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861735"/>
            <a:ext cx="7513803" cy="1100666"/>
          </a:xfrm>
        </p:spPr>
        <p:txBody>
          <a:bodyPr>
            <a:normAutofit/>
          </a:bodyPr>
          <a:lstStyle/>
          <a:p>
            <a:r>
              <a:rPr lang="en-US" dirty="0" smtClean="0"/>
              <a:t>The same as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to set up</a:t>
            </a:r>
          </a:p>
          <a:p>
            <a:r>
              <a:rPr lang="en-US" dirty="0" smtClean="0"/>
              <a:t>Uses data from a list model </a:t>
            </a:r>
            <a:endParaRPr lang="en-US" dirty="0"/>
          </a:p>
          <a:p>
            <a:pPr lvl="1"/>
            <a:r>
              <a:rPr lang="en-US" dirty="0" smtClean="0"/>
              <a:t>Not like </a:t>
            </a:r>
            <a:r>
              <a:rPr lang="en-US" dirty="0" err="1" smtClean="0"/>
              <a:t>Qt's</a:t>
            </a:r>
            <a:r>
              <a:rPr lang="en-US" dirty="0" smtClean="0"/>
              <a:t> table view</a:t>
            </a:r>
            <a:endParaRPr lang="en-US" dirty="0"/>
          </a:p>
          <a:p>
            <a:pPr lvl="1"/>
            <a:r>
              <a:rPr lang="en-US" dirty="0" smtClean="0"/>
              <a:t>More like </a:t>
            </a:r>
            <a:r>
              <a:rPr lang="en-US" dirty="0" err="1" smtClean="0"/>
              <a:t>Qt's</a:t>
            </a:r>
            <a:r>
              <a:rPr lang="en-US" dirty="0" smtClean="0"/>
              <a:t> list view in icon mode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210</a:t>
            </a:fld>
            <a:endParaRPr lang="en-US" dirty="0"/>
          </a:p>
        </p:txBody>
      </p:sp>
      <p:pic>
        <p:nvPicPr>
          <p:cNvPr id="4" name="Picture 3" descr="list-model-grid-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890" y="1117600"/>
            <a:ext cx="1439333" cy="143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3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Decoration and Navigation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016000"/>
            <a:ext cx="8667965" cy="4139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Like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/>
              <a:t>,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GridView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 smtClean="0"/>
              <a:t>is</a:t>
            </a:r>
          </a:p>
          <a:p>
            <a:r>
              <a:rPr lang="en-US" dirty="0" smtClean="0"/>
              <a:t>Undecorated and a </a:t>
            </a:r>
            <a:r>
              <a:rPr lang="en-US" dirty="0" err="1" smtClean="0"/>
              <a:t>flickable</a:t>
            </a:r>
            <a:r>
              <a:rPr lang="en-US" dirty="0" smtClean="0"/>
              <a:t> surface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 add decoration:</a:t>
            </a:r>
            <a:endParaRPr lang="en-US" dirty="0"/>
          </a:p>
          <a:p>
            <a:pPr lvl="1"/>
            <a:r>
              <a:rPr lang="en-US" dirty="0" smtClean="0"/>
              <a:t>Define header and footer</a:t>
            </a:r>
            <a:endParaRPr lang="en-US" dirty="0"/>
          </a:p>
          <a:p>
            <a:pPr lvl="1"/>
            <a:r>
              <a:rPr lang="en-US" dirty="0" smtClean="0"/>
              <a:t>Define highlight item to show the </a:t>
            </a:r>
            <a:r>
              <a:rPr lang="en-US" dirty="0"/>
              <a:t>current item </a:t>
            </a:r>
          </a:p>
          <a:p>
            <a:endParaRPr lang="en-US" dirty="0" smtClean="0"/>
          </a:p>
          <a:p>
            <a:r>
              <a:rPr lang="en-US" dirty="0" smtClean="0"/>
              <a:t>To configure for navigation:</a:t>
            </a:r>
            <a:endParaRPr lang="en-US" dirty="0"/>
          </a:p>
          <a:p>
            <a:pPr lvl="1"/>
            <a:r>
              <a:rPr lang="en-US" dirty="0" smtClean="0"/>
              <a:t>Set focus to allow keyboard navigation </a:t>
            </a:r>
          </a:p>
          <a:p>
            <a:pPr lvl="1"/>
            <a:r>
              <a:rPr lang="en-US" dirty="0" smtClean="0"/>
              <a:t>Highlight also helps the user with navigation</a:t>
            </a:r>
            <a:endParaRPr lang="en-US" dirty="0"/>
          </a:p>
          <a:p>
            <a:pPr lvl="1"/>
            <a:r>
              <a:rPr lang="en-US" dirty="0" smtClean="0"/>
              <a:t>Unset interactive to disable dragging and flicking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211</a:t>
            </a:fld>
            <a:endParaRPr lang="en-US" dirty="0"/>
          </a:p>
        </p:txBody>
      </p:sp>
      <p:pic>
        <p:nvPicPr>
          <p:cNvPr id="10" name="Picture 9" descr="grid-view-deco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03" y="1117600"/>
            <a:ext cx="1938215" cy="157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-presenting-data/ex-models-views/grid-view-</a:t>
            </a:r>
            <a:r>
              <a:rPr lang="en-US" sz="1400" dirty="0" err="1">
                <a:latin typeface="Open Sans Light"/>
                <a:cs typeface="Open Sans Light"/>
              </a:rPr>
              <a:t>decoration.qml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48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38382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GridView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…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header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"pink"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footer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highlight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lightgray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focus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clip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Decoration and Navigation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212</a:t>
            </a:fld>
            <a:endParaRPr lang="en-US" dirty="0"/>
          </a:p>
        </p:txBody>
      </p:sp>
      <p:pic>
        <p:nvPicPr>
          <p:cNvPr id="7" name="Picture 6" descr="grid-view-deco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03" y="1117600"/>
            <a:ext cx="1938215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8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Contacts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6" y="1370838"/>
            <a:ext cx="5406318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Create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ListItemModel</a:t>
            </a:r>
            <a:r>
              <a:rPr lang="en-US" dirty="0" smtClean="0"/>
              <a:t>, fill it with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objects, </a:t>
            </a:r>
            <a:r>
              <a:rPr lang="en-US" dirty="0"/>
              <a:t>each with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name</a:t>
            </a:r>
            <a:r>
              <a:rPr lang="en-US" dirty="0" smtClean="0"/>
              <a:t> property</a:t>
            </a:r>
            <a:endParaRPr lang="en-US" dirty="0"/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file</a:t>
            </a:r>
            <a:r>
              <a:rPr lang="en-US" dirty="0" smtClean="0"/>
              <a:t> property referring to an image </a:t>
            </a:r>
            <a:endParaRPr lang="en-US" dirty="0"/>
          </a:p>
          <a:p>
            <a:pPr fontAlgn="auto"/>
            <a:r>
              <a:rPr lang="en-US" dirty="0" smtClean="0"/>
              <a:t>Add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and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Component</a:t>
            </a:r>
            <a:r>
              <a:rPr lang="en-US" dirty="0" smtClean="0"/>
              <a:t> </a:t>
            </a:r>
            <a:r>
              <a:rPr lang="en-US" dirty="0"/>
              <a:t>to use as a delegate </a:t>
            </a:r>
          </a:p>
          <a:p>
            <a:pPr fontAlgn="auto"/>
            <a:r>
              <a:rPr lang="en-US" dirty="0" smtClean="0"/>
              <a:t>Add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header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footer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highlight</a:t>
            </a:r>
            <a:r>
              <a:rPr lang="en-US" dirty="0" smtClean="0"/>
              <a:t> properties to the view </a:t>
            </a:r>
            <a:endParaRPr lang="en-US" dirty="0"/>
          </a:p>
          <a:p>
            <a:r>
              <a:rPr lang="en-US" dirty="0" smtClean="0"/>
              <a:t>Add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states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transitions</a:t>
            </a:r>
            <a:r>
              <a:rPr lang="en-US" dirty="0" smtClean="0"/>
              <a:t> to the delegate </a:t>
            </a:r>
            <a:endParaRPr lang="en-US" dirty="0"/>
          </a:p>
          <a:p>
            <a:pPr lvl="1" fontAlgn="auto"/>
            <a:r>
              <a:rPr lang="en-US" dirty="0" smtClean="0"/>
              <a:t>Activate the state when the delegate item is current </a:t>
            </a:r>
            <a:endParaRPr lang="en-US" dirty="0"/>
          </a:p>
          <a:p>
            <a:pPr lvl="1" fontAlgn="auto"/>
            <a:r>
              <a:rPr lang="en-US" dirty="0" smtClean="0"/>
              <a:t>Use a state condition with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ListView.isCurrentItem</a:t>
            </a:r>
            <a:r>
              <a:rPr lang="en-US" dirty="0" smtClean="0"/>
              <a:t> attached property </a:t>
            </a:r>
            <a:endParaRPr lang="en-US" dirty="0"/>
          </a:p>
          <a:p>
            <a:pPr lvl="1" fontAlgn="auto"/>
            <a:r>
              <a:rPr lang="en-US" dirty="0" smtClean="0"/>
              <a:t>Make a transition that animates the height of the item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213</a:t>
            </a:fld>
            <a:endParaRPr lang="en-US" dirty="0"/>
          </a:p>
        </p:txBody>
      </p:sp>
      <p:pic>
        <p:nvPicPr>
          <p:cNvPr id="4" name="Picture 3" descr="contac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629" y="1370838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XML Models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4490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List Models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8667965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Many data sources provide data in XML formats </a:t>
            </a:r>
            <a:endParaRPr lang="en-US" dirty="0"/>
          </a:p>
          <a:p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XmlListModel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is </a:t>
            </a:r>
            <a:r>
              <a:rPr lang="en-US" dirty="0"/>
              <a:t>used to supply XML data to views </a:t>
            </a:r>
          </a:p>
          <a:p>
            <a:pPr lvl="1"/>
            <a:r>
              <a:rPr lang="en-US" dirty="0" smtClean="0"/>
              <a:t>Using a mechanism that maps data to properties </a:t>
            </a:r>
          </a:p>
          <a:p>
            <a:pPr lvl="1"/>
            <a:r>
              <a:rPr lang="en-US" dirty="0" smtClean="0"/>
              <a:t>Using </a:t>
            </a:r>
            <a:r>
              <a:rPr lang="en-US" dirty="0" err="1" smtClean="0"/>
              <a:t>XPath</a:t>
            </a:r>
            <a:r>
              <a:rPr lang="en-US" dirty="0" smtClean="0"/>
              <a:t> queries </a:t>
            </a:r>
            <a:endParaRPr lang="en-US" dirty="0"/>
          </a:p>
          <a:p>
            <a:r>
              <a:rPr lang="en-US" dirty="0" smtClean="0"/>
              <a:t>Views and delegates do not need to know about XML </a:t>
            </a:r>
          </a:p>
          <a:p>
            <a:pPr lvl="1"/>
            <a:r>
              <a:rPr lang="en-US" dirty="0" smtClean="0"/>
              <a:t>Use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r>
              <a:rPr lang="en-US" dirty="0" smtClean="0"/>
              <a:t> to access data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7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1845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XmlListModel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xmlModel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"files/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items.xml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query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"//item"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XmlRole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"title"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query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"string()"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XmlRole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"link"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query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"@link/string()"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an XML List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904067"/>
            <a:ext cx="7513803" cy="1399821"/>
          </a:xfrm>
        </p:spPr>
        <p:txBody>
          <a:bodyPr>
            <a:normAutofit/>
          </a:bodyPr>
          <a:lstStyle/>
          <a:p>
            <a:r>
              <a:rPr lang="en-US" dirty="0" smtClean="0"/>
              <a:t>Set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id</a:t>
            </a:r>
            <a:r>
              <a:rPr lang="en-US" dirty="0" smtClean="0"/>
              <a:t> property so the model can be referenced</a:t>
            </a:r>
          </a:p>
          <a:p>
            <a:r>
              <a:rPr lang="en-US" dirty="0" smtClean="0"/>
              <a:t>Specify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source</a:t>
            </a:r>
            <a:r>
              <a:rPr lang="en-US" dirty="0" smtClean="0"/>
              <a:t> of the XML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query</a:t>
            </a:r>
            <a:r>
              <a:rPr lang="en-US" dirty="0" smtClean="0"/>
              <a:t> identifies pieces of data in the model</a:t>
            </a:r>
            <a:endParaRPr lang="en-US" dirty="0"/>
          </a:p>
          <a:p>
            <a:r>
              <a:rPr lang="en-US" dirty="0" smtClean="0"/>
              <a:t>Each piece of data is queried by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XmlRole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instances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216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-presenting-data/ex-models-views/xml-list-</a:t>
            </a:r>
            <a:r>
              <a:rPr lang="en-US" sz="1400" dirty="0" err="1">
                <a:latin typeface="Open Sans Light"/>
                <a:cs typeface="Open Sans Light"/>
              </a:rPr>
              <a:t>model.qml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215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Roles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3793067"/>
            <a:ext cx="7513803" cy="1399821"/>
          </a:xfrm>
        </p:spPr>
        <p:txBody>
          <a:bodyPr>
            <a:normAutofit/>
          </a:bodyPr>
          <a:lstStyle/>
          <a:p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XmlRole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associates names with data obtained using </a:t>
            </a:r>
            <a:r>
              <a:rPr lang="en-US" dirty="0" err="1"/>
              <a:t>XPath</a:t>
            </a:r>
            <a:r>
              <a:rPr lang="en-US" dirty="0"/>
              <a:t> </a:t>
            </a:r>
            <a:r>
              <a:rPr lang="en-US" dirty="0" smtClean="0"/>
              <a:t>queries</a:t>
            </a:r>
          </a:p>
          <a:p>
            <a:r>
              <a:rPr lang="en-US" dirty="0" smtClean="0"/>
              <a:t>Made available to delegates as properties </a:t>
            </a:r>
          </a:p>
          <a:p>
            <a:pPr lvl="1"/>
            <a:r>
              <a:rPr lang="en-US" dirty="0" smtClean="0"/>
              <a:t>Properties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title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link</a:t>
            </a:r>
            <a:r>
              <a:rPr lang="en-US" dirty="0" smtClean="0"/>
              <a:t> in the above example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217</a:t>
            </a:fld>
            <a:endParaRPr lang="en-US" dirty="0"/>
          </a:p>
        </p:txBody>
      </p:sp>
      <p:pic>
        <p:nvPicPr>
          <p:cNvPr id="4" name="Picture 3" descr="xml-list-model-xml-ro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6" y="769056"/>
            <a:ext cx="6819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0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21138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TitleDelegate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xmlDelegate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anchors.margins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xmlModel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xmlDelegate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 XML List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3186290"/>
            <a:ext cx="7513803" cy="1399821"/>
          </a:xfrm>
        </p:spPr>
        <p:txBody>
          <a:bodyPr>
            <a:normAutofit/>
          </a:bodyPr>
          <a:lstStyle/>
          <a:p>
            <a:r>
              <a:rPr lang="en-US" dirty="0" smtClean="0"/>
              <a:t>Specify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model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delegate</a:t>
            </a:r>
            <a:r>
              <a:rPr lang="en-US" dirty="0" smtClean="0"/>
              <a:t> as usual</a:t>
            </a:r>
            <a:endParaRPr lang="en-US" dirty="0"/>
          </a:p>
          <a:p>
            <a:r>
              <a:rPr lang="en-US" dirty="0" smtClean="0"/>
              <a:t>Ensure that the view is positioned and given a size</a:t>
            </a:r>
            <a:endParaRPr lang="en-US" dirty="0"/>
          </a:p>
          <a:p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TitleDelegate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is defined in </a:t>
            </a:r>
            <a:r>
              <a:rPr lang="en-US" dirty="0" err="1" smtClean="0">
                <a:latin typeface="Courier New"/>
                <a:cs typeface="Courier New"/>
              </a:rPr>
              <a:t>TitleDelegate.qml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Must be defined using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Component</a:t>
            </a:r>
            <a:r>
              <a:rPr lang="en-US" dirty="0" smtClean="0"/>
              <a:t>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218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</a:t>
            </a:r>
            <a:r>
              <a:rPr lang="en-US" sz="1400" dirty="0" err="1">
                <a:latin typeface="Open Sans Light"/>
                <a:cs typeface="Open Sans Light"/>
              </a:rPr>
              <a:t>TitleDelegate.qml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485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17222"/>
            <a:ext cx="8209301" cy="3651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Component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64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Math</a:t>
            </a:r>
            <a:r>
              <a:rPr lang="en-US" dirty="0" err="1">
                <a:latin typeface="Courier New"/>
                <a:cs typeface="Courier New"/>
              </a:rPr>
              <a:t>.max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childrenRect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16,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clip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"#505060"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border.color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"#8080b0"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radius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8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Column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"white"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title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"white"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16;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link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Delegate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4611510"/>
            <a:ext cx="7513803" cy="849488"/>
          </a:xfrm>
        </p:spPr>
        <p:txBody>
          <a:bodyPr>
            <a:normAutofit/>
          </a:bodyPr>
          <a:lstStyle/>
          <a:p>
            <a:r>
              <a:rPr lang="en-US" dirty="0" smtClean="0"/>
              <a:t>Property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parent</a:t>
            </a:r>
            <a:r>
              <a:rPr lang="en-US" dirty="0" smtClean="0"/>
              <a:t> </a:t>
            </a:r>
            <a:r>
              <a:rPr lang="en-US" dirty="0"/>
              <a:t>refers to the view where it is </a:t>
            </a:r>
            <a:r>
              <a:rPr lang="en-US" dirty="0" smtClean="0"/>
              <a:t>used</a:t>
            </a:r>
            <a:endParaRPr lang="en-US" dirty="0"/>
          </a:p>
          <a:p>
            <a:r>
              <a:rPr lang="en-US" dirty="0" smtClean="0"/>
              <a:t>Properties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title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link</a:t>
            </a:r>
            <a:r>
              <a:rPr lang="en-US" dirty="0" smtClean="0"/>
              <a:t> are properties exported by the model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81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Binding Properties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3132667"/>
            <a:ext cx="8726471" cy="2023156"/>
          </a:xfrm>
        </p:spPr>
        <p:txBody>
          <a:bodyPr>
            <a:normAutofit/>
          </a:bodyPr>
          <a:lstStyle/>
          <a:p>
            <a:r>
              <a:rPr lang="en-US" dirty="0"/>
              <a:t>Properties can </a:t>
            </a:r>
            <a:r>
              <a:rPr lang="en-US" dirty="0" smtClean="0"/>
              <a:t>contain JavaScript </a:t>
            </a:r>
            <a:r>
              <a:rPr lang="en-US" dirty="0"/>
              <a:t>expressions </a:t>
            </a:r>
          </a:p>
          <a:p>
            <a:pPr lvl="1"/>
            <a:r>
              <a:rPr lang="en-US" dirty="0"/>
              <a:t>See above: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width</a:t>
            </a:r>
            <a:r>
              <a:rPr lang="en-US" dirty="0"/>
              <a:t> is  twice the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height </a:t>
            </a:r>
          </a:p>
          <a:p>
            <a:r>
              <a:rPr lang="en-US" dirty="0"/>
              <a:t>Not just initial assignments</a:t>
            </a:r>
          </a:p>
          <a:p>
            <a:r>
              <a:rPr lang="en-US" dirty="0"/>
              <a:t>Expressions are re-evaluated when needed </a:t>
            </a: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737144" y="984954"/>
            <a:ext cx="7884745" cy="1893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100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556" y="3153833"/>
            <a:ext cx="2709333" cy="1504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qml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-intro/ex-concepts/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expressions.qml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411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Views Revisited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8995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8667965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All views are based on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Flickable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item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Key navigation of the highlighted item does not wrap around</a:t>
            </a:r>
            <a:endParaRPr lang="en-US" dirty="0"/>
          </a:p>
          <a:p>
            <a:pPr lvl="1"/>
            <a:r>
              <a:rPr lang="en-US" dirty="0" smtClean="0"/>
              <a:t>Set </a:t>
            </a:r>
            <a:r>
              <a:rPr lang="en-US" dirty="0" err="1" smtClean="0"/>
              <a:t>k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eyNavigationWraps</a:t>
            </a:r>
            <a:r>
              <a:rPr lang="en-US" dirty="0" smtClean="0"/>
              <a:t> to true to change this behavior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highlight can be constrained</a:t>
            </a:r>
            <a:endParaRPr lang="en-US" dirty="0"/>
          </a:p>
          <a:p>
            <a:pPr lvl="1"/>
            <a:r>
              <a:rPr lang="en-US" dirty="0" smtClean="0"/>
              <a:t>Set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highlightRangeMode</a:t>
            </a:r>
            <a:r>
              <a:rPr lang="en-US" dirty="0" smtClean="0"/>
              <a:t> property</a:t>
            </a:r>
            <a:endParaRPr lang="en-US" dirty="0"/>
          </a:p>
          <a:p>
            <a:pPr lvl="1"/>
            <a:r>
              <a:rPr lang="en-US" dirty="0" smtClean="0"/>
              <a:t>Value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ListView.ApplyRange</a:t>
            </a:r>
            <a:r>
              <a:rPr lang="en-US" dirty="0" smtClean="0"/>
              <a:t> tries </a:t>
            </a:r>
            <a:r>
              <a:rPr lang="en-US" dirty="0"/>
              <a:t>to keep the highlight in a given area </a:t>
            </a:r>
            <a:endParaRPr lang="en-US" dirty="0" smtClean="0"/>
          </a:p>
          <a:p>
            <a:pPr lvl="1"/>
            <a:r>
              <a:rPr lang="en-US" dirty="0" smtClean="0"/>
              <a:t>Value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ListView.StrictlyEnforceRange</a:t>
            </a:r>
            <a:r>
              <a:rPr lang="en-US" dirty="0" smtClean="0"/>
              <a:t> keeps </a:t>
            </a:r>
            <a:r>
              <a:rPr lang="en-US" dirty="0"/>
              <a:t>the highlight stationary, moves the items around it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3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1676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preferredHighlightBegin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preferredHighlightEnd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highlightRangeMode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err="1">
                <a:latin typeface="Courier New"/>
                <a:cs typeface="Courier New"/>
              </a:rPr>
              <a:t>.ApplyRange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…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861735"/>
            <a:ext cx="5716765" cy="1879598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View tries to keep the highlight within range </a:t>
            </a:r>
            <a:endParaRPr lang="en-US" dirty="0"/>
          </a:p>
          <a:p>
            <a:pPr fontAlgn="auto"/>
            <a:r>
              <a:rPr lang="en-US" dirty="0" smtClean="0"/>
              <a:t>Highlight may leave the range to cover end </a:t>
            </a:r>
            <a:r>
              <a:rPr lang="en-US" dirty="0"/>
              <a:t>items </a:t>
            </a:r>
            <a:endParaRPr lang="en-US" dirty="0" smtClean="0"/>
          </a:p>
          <a:p>
            <a:pPr fontAlgn="auto"/>
            <a:r>
              <a:rPr lang="en-US" dirty="0" smtClean="0"/>
              <a:t>Properties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preferredHighlightBegin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preferredHighlightEnd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 smtClean="0"/>
              <a:t>should</a:t>
            </a:r>
            <a:endParaRPr lang="en-US" dirty="0"/>
          </a:p>
          <a:p>
            <a:pPr lvl="1"/>
            <a:r>
              <a:rPr lang="en-US" dirty="0" smtClean="0"/>
              <a:t>Hold coordinates within the view</a:t>
            </a:r>
            <a:endParaRPr lang="en-US" dirty="0"/>
          </a:p>
          <a:p>
            <a:pPr lvl="1"/>
            <a:r>
              <a:rPr lang="en-US" dirty="0" smtClean="0"/>
              <a:t>Differ by the height</a:t>
            </a:r>
            <a:r>
              <a:rPr lang="en-US" dirty="0"/>
              <a:t>/</a:t>
            </a:r>
            <a:r>
              <a:rPr lang="en-US" dirty="0" smtClean="0"/>
              <a:t>width of an item or more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222</a:t>
            </a:fld>
            <a:endParaRPr lang="en-US" dirty="0"/>
          </a:p>
        </p:txBody>
      </p:sp>
      <p:pic>
        <p:nvPicPr>
          <p:cNvPr id="7" name="Picture 6" descr="list-view-highlight-range-app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198" y="1086554"/>
            <a:ext cx="3141136" cy="1495779"/>
          </a:xfrm>
          <a:prstGeom prst="rect">
            <a:avLst/>
          </a:prstGeom>
        </p:spPr>
      </p:pic>
      <p:pic>
        <p:nvPicPr>
          <p:cNvPr id="12" name="Picture 11" descr="list-view-highlight-range-apply-e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34" y="2742133"/>
            <a:ext cx="1660534" cy="16605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-presenting-data/ex-models-views/list-view-highlight-range-</a:t>
            </a:r>
            <a:r>
              <a:rPr lang="en-US" sz="1400" dirty="0" err="1">
                <a:latin typeface="Open Sans Light"/>
                <a:cs typeface="Open Sans Light"/>
              </a:rPr>
              <a:t>apply.qml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395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1676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preferredHighlightBegin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preferredHighlightEnd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highlightRangeMode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err="1" smtClean="0">
                <a:latin typeface="Courier New"/>
                <a:cs typeface="Courier New"/>
              </a:rPr>
              <a:t>.StrictlyEnforceRange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…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762958"/>
            <a:ext cx="5716765" cy="1879598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View always keeps the highlight within range </a:t>
            </a:r>
            <a:endParaRPr lang="en-US" dirty="0"/>
          </a:p>
          <a:p>
            <a:pPr fontAlgn="auto"/>
            <a:r>
              <a:rPr lang="en-US" dirty="0" smtClean="0"/>
              <a:t>View may scroll past its end to keep the highlight </a:t>
            </a:r>
            <a:r>
              <a:rPr lang="en-US" dirty="0"/>
              <a:t>in range </a:t>
            </a:r>
          </a:p>
          <a:p>
            <a:pPr fontAlgn="auto"/>
            <a:r>
              <a:rPr lang="en-US" dirty="0" smtClean="0"/>
              <a:t>Properties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preferredHighlightBegin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preferredHighlightEnd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 smtClean="0"/>
              <a:t>should</a:t>
            </a:r>
            <a:endParaRPr lang="en-US" dirty="0"/>
          </a:p>
          <a:p>
            <a:pPr lvl="1"/>
            <a:r>
              <a:rPr lang="en-US" dirty="0" smtClean="0"/>
              <a:t>Hold coordinates within the view</a:t>
            </a:r>
            <a:endParaRPr lang="en-US" dirty="0"/>
          </a:p>
          <a:p>
            <a:pPr lvl="1"/>
            <a:r>
              <a:rPr lang="en-US" dirty="0" smtClean="0"/>
              <a:t>Differ by the height</a:t>
            </a:r>
            <a:r>
              <a:rPr lang="en-US" dirty="0"/>
              <a:t>/</a:t>
            </a:r>
            <a:r>
              <a:rPr lang="en-US" dirty="0" smtClean="0"/>
              <a:t>width of an item or more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223</a:t>
            </a:fld>
            <a:endParaRPr lang="en-US" dirty="0"/>
          </a:p>
        </p:txBody>
      </p:sp>
      <p:pic>
        <p:nvPicPr>
          <p:cNvPr id="4" name="Picture 3" descr="list-view-highlight-range-stri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198" y="1086553"/>
            <a:ext cx="3141136" cy="1495779"/>
          </a:xfrm>
          <a:prstGeom prst="rect">
            <a:avLst/>
          </a:prstGeom>
        </p:spPr>
      </p:pic>
      <p:pic>
        <p:nvPicPr>
          <p:cNvPr id="12" name="Picture 11" descr="list-view-highlight-range-strict-e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466" y="2742133"/>
            <a:ext cx="1575867" cy="15758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-presenting-data/ex-models-views/list-view-highlight-range-</a:t>
            </a:r>
            <a:r>
              <a:rPr lang="en-US" sz="1400" dirty="0" err="1">
                <a:latin typeface="Open Sans Light"/>
                <a:cs typeface="Open Sans Light"/>
              </a:rPr>
              <a:t>strict.qml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766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8667965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Views create delegates to display data</a:t>
            </a:r>
            <a:endParaRPr lang="en-US" dirty="0"/>
          </a:p>
          <a:p>
            <a:pPr lvl="1"/>
            <a:r>
              <a:rPr lang="en-US" dirty="0" smtClean="0"/>
              <a:t>Delegates are only created when they are needed </a:t>
            </a:r>
          </a:p>
          <a:p>
            <a:pPr lvl="1"/>
            <a:r>
              <a:rPr lang="en-US" dirty="0" smtClean="0"/>
              <a:t>Delegates are destroyed when no longer visible</a:t>
            </a:r>
            <a:endParaRPr lang="en-US" dirty="0"/>
          </a:p>
          <a:p>
            <a:pPr lvl="1"/>
            <a:r>
              <a:rPr lang="en-US" dirty="0" smtClean="0"/>
              <a:t>This can impact performance </a:t>
            </a:r>
            <a:endParaRPr lang="en-US" dirty="0"/>
          </a:p>
          <a:p>
            <a:r>
              <a:rPr lang="en-US" dirty="0" smtClean="0"/>
              <a:t>Delegates can be cached to improve performance </a:t>
            </a:r>
          </a:p>
          <a:p>
            <a:pPr lvl="1"/>
            <a:r>
              <a:rPr lang="en-US" dirty="0" smtClean="0"/>
              <a:t>Property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cacheBuffer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is the maximum number of delegates to keep (calculated as a multiply of the height of the delegate)</a:t>
            </a:r>
          </a:p>
          <a:p>
            <a:pPr lvl="1"/>
            <a:r>
              <a:rPr lang="en-US" dirty="0" smtClean="0"/>
              <a:t>Trades memory usage for performance</a:t>
            </a:r>
            <a:endParaRPr lang="en-US" dirty="0"/>
          </a:p>
          <a:p>
            <a:pPr lvl="1"/>
            <a:r>
              <a:rPr lang="en-US" dirty="0" smtClean="0"/>
              <a:t>Useful if it is expensive to create delegates; for example </a:t>
            </a:r>
          </a:p>
          <a:p>
            <a:pPr lvl="2"/>
            <a:r>
              <a:rPr lang="en-US" dirty="0" smtClean="0"/>
              <a:t>When obtaining data over a network</a:t>
            </a:r>
            <a:endParaRPr lang="en-US" dirty="0"/>
          </a:p>
          <a:p>
            <a:pPr lvl="2"/>
            <a:r>
              <a:rPr lang="en-US" dirty="0" smtClean="0"/>
              <a:t>When delegates require complex rendering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9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Qt Quick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55245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Application Window</a:t>
            </a:r>
          </a:p>
          <a:p>
            <a:r>
              <a:rPr lang="en-US" dirty="0"/>
              <a:t>Layouts</a:t>
            </a:r>
          </a:p>
          <a:p>
            <a:r>
              <a:rPr lang="en-US" dirty="0" smtClean="0"/>
              <a:t>Views</a:t>
            </a:r>
          </a:p>
          <a:p>
            <a:r>
              <a:rPr lang="en-US" dirty="0" smtClean="0"/>
              <a:t>Controls</a:t>
            </a:r>
          </a:p>
          <a:p>
            <a:r>
              <a:rPr lang="en-US" dirty="0" smtClean="0"/>
              <a:t>Styles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Application </a:t>
            </a:r>
            <a:r>
              <a:rPr lang="en-US" dirty="0" smtClean="0"/>
              <a:t>Window</a:t>
            </a:r>
          </a:p>
          <a:p>
            <a:pPr lvl="1"/>
            <a:r>
              <a:rPr lang="en-US" dirty="0" smtClean="0"/>
              <a:t>Window creation</a:t>
            </a:r>
          </a:p>
          <a:p>
            <a:pPr lvl="1"/>
            <a:r>
              <a:rPr lang="en-US" dirty="0" smtClean="0"/>
              <a:t>Use of menu bars, tool bars and status bar</a:t>
            </a:r>
            <a:endParaRPr lang="en-US" dirty="0"/>
          </a:p>
          <a:p>
            <a:r>
              <a:rPr lang="en-US" dirty="0" smtClean="0"/>
              <a:t>Views</a:t>
            </a:r>
          </a:p>
          <a:p>
            <a:pPr lvl="1"/>
            <a:r>
              <a:rPr lang="en-US" dirty="0" smtClean="0"/>
              <a:t>Use of stack, split, scroll, and tab views </a:t>
            </a:r>
            <a:endParaRPr lang="en-US" dirty="0"/>
          </a:p>
          <a:p>
            <a:r>
              <a:rPr lang="en-US" dirty="0" smtClean="0"/>
              <a:t>Layouts</a:t>
            </a:r>
          </a:p>
          <a:p>
            <a:pPr lvl="1"/>
            <a:r>
              <a:rPr lang="en-US" dirty="0" smtClean="0"/>
              <a:t>How to create expandable controls</a:t>
            </a:r>
          </a:p>
          <a:p>
            <a:pPr lvl="1"/>
            <a:r>
              <a:rPr lang="en-US" dirty="0" smtClean="0"/>
              <a:t>Differences between anchors, positioners and </a:t>
            </a:r>
            <a:r>
              <a:rPr lang="en-US" dirty="0" err="1" smtClean="0"/>
              <a:t>QtQuick</a:t>
            </a:r>
            <a:r>
              <a:rPr lang="en-US" dirty="0" smtClean="0"/>
              <a:t> Layouts</a:t>
            </a:r>
            <a:endParaRPr lang="en-US" dirty="0"/>
          </a:p>
          <a:p>
            <a:r>
              <a:rPr lang="en-US" dirty="0" smtClean="0"/>
              <a:t>Controls</a:t>
            </a:r>
          </a:p>
          <a:p>
            <a:pPr lvl="1"/>
            <a:r>
              <a:rPr lang="en-US" dirty="0" smtClean="0"/>
              <a:t>Use of controls themselves</a:t>
            </a:r>
            <a:endParaRPr lang="en-US" dirty="0"/>
          </a:p>
          <a:p>
            <a:r>
              <a:rPr lang="en-US" dirty="0"/>
              <a:t>Styles </a:t>
            </a:r>
            <a:endParaRPr lang="en-US" dirty="0" smtClean="0"/>
          </a:p>
          <a:p>
            <a:pPr lvl="1"/>
            <a:r>
              <a:rPr lang="en-US" dirty="0" smtClean="0"/>
              <a:t>Know how to style controls using styling </a:t>
            </a:r>
            <a:r>
              <a:rPr lang="en-US" dirty="0" smtClean="0"/>
              <a:t>QML types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Qt Quick Controls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Ready-made UI controls similar to widgets</a:t>
            </a:r>
          </a:p>
          <a:p>
            <a:r>
              <a:rPr lang="en-US" dirty="0" smtClean="0">
                <a:solidFill>
                  <a:schemeClr val="accent2"/>
                </a:solidFill>
                <a:latin typeface="Courier New"/>
                <a:cs typeface="Courier New"/>
              </a:rPr>
              <a:t>Window</a:t>
            </a:r>
            <a:r>
              <a:rPr lang="en-US" dirty="0" smtClean="0"/>
              <a:t> subtype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ApplicationWindow</a:t>
            </a:r>
            <a:r>
              <a:rPr lang="en-US" dirty="0" smtClean="0"/>
              <a:t>, providing menu, tool, and status bar</a:t>
            </a:r>
          </a:p>
          <a:p>
            <a:r>
              <a:rPr lang="en-US" dirty="0" smtClean="0"/>
              <a:t>Similar views to widgets</a:t>
            </a:r>
          </a:p>
          <a:p>
            <a:pPr lvl="1"/>
            <a:r>
              <a:rPr lang="en-US" dirty="0" smtClean="0"/>
              <a:t>Tab view, scroll view, etc.</a:t>
            </a:r>
          </a:p>
          <a:p>
            <a:pPr lvl="1"/>
            <a:r>
              <a:rPr lang="en-US" dirty="0" smtClean="0"/>
              <a:t>Table view (not like a grid view)</a:t>
            </a:r>
          </a:p>
          <a:p>
            <a:pPr lvl="1"/>
            <a:r>
              <a:rPr lang="en-US" dirty="0" smtClean="0"/>
              <a:t>Tree view in Qt 5.5</a:t>
            </a:r>
          </a:p>
          <a:p>
            <a:r>
              <a:rPr lang="en-US" dirty="0" smtClean="0"/>
              <a:t>Plenty of controls</a:t>
            </a:r>
          </a:p>
          <a:p>
            <a:pPr lvl="1"/>
            <a:r>
              <a:rPr lang="en-US" dirty="0" smtClean="0"/>
              <a:t>Buttons</a:t>
            </a:r>
          </a:p>
          <a:p>
            <a:pPr lvl="1"/>
            <a:r>
              <a:rPr lang="en-US" dirty="0" smtClean="0"/>
              <a:t>Sliders</a:t>
            </a:r>
          </a:p>
          <a:p>
            <a:pPr lvl="1"/>
            <a:r>
              <a:rPr lang="en-US" dirty="0" smtClean="0"/>
              <a:t>Busy indicator</a:t>
            </a:r>
          </a:p>
          <a:p>
            <a:pPr lvl="1"/>
            <a:r>
              <a:rPr lang="en-US" dirty="0" smtClean="0"/>
              <a:t>Label</a:t>
            </a:r>
          </a:p>
          <a:p>
            <a:r>
              <a:rPr lang="en-US" dirty="0" smtClean="0"/>
              <a:t>QML-based styling 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228</a:t>
            </a:fld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334" y="2453745"/>
            <a:ext cx="3683757" cy="2571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18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Application Window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9399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Identifying </a:t>
            </a:r>
            <a:r>
              <a:rPr lang="en-US" dirty="0" smtClean="0"/>
              <a:t>Objects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id</a:t>
            </a:r>
            <a:r>
              <a:rPr lang="en-US" dirty="0"/>
              <a:t> property defines an identity for </a:t>
            </a:r>
            <a:r>
              <a:rPr lang="en-US" dirty="0" smtClean="0"/>
              <a:t>a QML object</a:t>
            </a:r>
            <a:endParaRPr lang="en-US" dirty="0"/>
          </a:p>
          <a:p>
            <a:r>
              <a:rPr lang="en-US" dirty="0"/>
              <a:t>Lets other </a:t>
            </a:r>
            <a:r>
              <a:rPr lang="en-US" dirty="0" smtClean="0"/>
              <a:t>objects refer </a:t>
            </a:r>
            <a:r>
              <a:rPr lang="en-US" dirty="0"/>
              <a:t>to it</a:t>
            </a:r>
          </a:p>
          <a:p>
            <a:pPr lvl="1"/>
            <a:r>
              <a:rPr lang="en-US" dirty="0"/>
              <a:t>For relative alignment and positioning </a:t>
            </a:r>
          </a:p>
          <a:p>
            <a:pPr lvl="1"/>
            <a:r>
              <a:rPr lang="en-US" dirty="0"/>
              <a:t>To use its properties</a:t>
            </a:r>
          </a:p>
          <a:p>
            <a:pPr lvl="1"/>
            <a:r>
              <a:rPr lang="en-US" dirty="0"/>
              <a:t>To change its properties (e.g., for animation)</a:t>
            </a:r>
          </a:p>
          <a:p>
            <a:pPr lvl="1"/>
            <a:r>
              <a:rPr lang="en-US" dirty="0"/>
              <a:t>For re-use of common </a:t>
            </a:r>
            <a:r>
              <a:rPr lang="en-US" dirty="0" smtClean="0"/>
              <a:t>types (</a:t>
            </a:r>
            <a:r>
              <a:rPr lang="en-US" dirty="0"/>
              <a:t>e.g., gradients, images) </a:t>
            </a:r>
          </a:p>
          <a:p>
            <a:r>
              <a:rPr lang="en-US" dirty="0"/>
              <a:t>Used to </a:t>
            </a:r>
            <a:r>
              <a:rPr lang="en-US" i="1" dirty="0"/>
              <a:t>create relationships </a:t>
            </a:r>
            <a:r>
              <a:rPr lang="en-US" dirty="0"/>
              <a:t>between </a:t>
            </a:r>
            <a:r>
              <a:rPr lang="en-US" dirty="0" smtClean="0"/>
              <a:t>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Documentation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smtClean="0">
                <a:latin typeface="Open Sans Light"/>
                <a:cs typeface="Open Sans Light"/>
                <a:hlinkClick r:id="rId2"/>
              </a:rPr>
              <a:t>Property </a:t>
            </a:r>
            <a:r>
              <a:rPr lang="fi-FI" sz="1400" dirty="0" err="1" smtClean="0">
                <a:latin typeface="Open Sans Light"/>
                <a:cs typeface="Open Sans Light"/>
                <a:hlinkClick r:id="rId2"/>
              </a:rPr>
              <a:t>binding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29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 Window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Window sub-type</a:t>
            </a:r>
          </a:p>
          <a:p>
            <a:pPr lvl="1"/>
            <a:r>
              <a:rPr lang="en-US" dirty="0"/>
              <a:t>Supports positioning of menu bar, tool bar, and status bar</a:t>
            </a:r>
          </a:p>
          <a:p>
            <a:pPr lvl="1"/>
            <a:r>
              <a:rPr lang="en-US" dirty="0"/>
              <a:t>Tool bar and status bar will be automatically anchored to the window</a:t>
            </a:r>
          </a:p>
          <a:p>
            <a:pPr lvl="1"/>
            <a:r>
              <a:rPr lang="en-US" dirty="0"/>
              <a:t>Supports styling with </a:t>
            </a:r>
            <a:r>
              <a:rPr lang="en-US" dirty="0" err="1">
                <a:latin typeface="Courier New"/>
                <a:cs typeface="Courier New"/>
              </a:rPr>
              <a:t>ApplicationWindowStyle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/>
              <a:t>Allows customizing window background</a:t>
            </a:r>
          </a:p>
          <a:p>
            <a:r>
              <a:rPr lang="en-US" dirty="0" smtClean="0"/>
              <a:t>Bars</a:t>
            </a:r>
          </a:p>
          <a:p>
            <a:pPr lvl="1"/>
            <a:r>
              <a:rPr lang="en-US" dirty="0"/>
              <a:t>Menu bar</a:t>
            </a:r>
          </a:p>
          <a:p>
            <a:pPr lvl="2"/>
            <a:r>
              <a:rPr lang="en-US" dirty="0"/>
              <a:t>May contains menu panes (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Menu</a:t>
            </a:r>
            <a:r>
              <a:rPr lang="en-US" dirty="0"/>
              <a:t>),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MenuItems</a:t>
            </a:r>
            <a:r>
              <a:rPr lang="en-US" dirty="0"/>
              <a:t>,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MenuSeparators</a:t>
            </a:r>
            <a:endParaRPr lang="en-US" dirty="0"/>
          </a:p>
          <a:p>
            <a:pPr lvl="2"/>
            <a:r>
              <a:rPr lang="en-US" dirty="0"/>
              <a:t>Shortcuts supported in menus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title: </a:t>
            </a:r>
            <a:r>
              <a:rPr lang="en-US" dirty="0">
                <a:solidFill>
                  <a:srgbClr val="408500"/>
                </a:solidFill>
                <a:latin typeface="Courier New" pitchFamily="49" charset="0"/>
                <a:cs typeface="Courier New" pitchFamily="49" charset="0"/>
              </a:rPr>
              <a:t>“\&amp;File” </a:t>
            </a:r>
            <a:r>
              <a:rPr lang="en-US" dirty="0"/>
              <a:t>and menu items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shortcut: </a:t>
            </a:r>
            <a:r>
              <a:rPr lang="en-US" dirty="0">
                <a:solidFill>
                  <a:srgbClr val="408500"/>
                </a:solidFill>
                <a:latin typeface="Courier New" pitchFamily="49" charset="0"/>
                <a:cs typeface="Courier New" pitchFamily="49" charset="0"/>
              </a:rPr>
              <a:t>“Ctrl-V” </a:t>
            </a:r>
          </a:p>
          <a:p>
            <a:pPr lvl="2"/>
            <a:r>
              <a:rPr lang="en-US" dirty="0"/>
              <a:t>Popup menus opened under the mouse cursor </a:t>
            </a:r>
            <a:r>
              <a:rPr lang="en-US" dirty="0" err="1">
                <a:solidFill>
                  <a:srgbClr val="408500"/>
                </a:solidFill>
                <a:latin typeface="Courier New" pitchFamily="49" charset="0"/>
                <a:cs typeface="Courier New" pitchFamily="49" charset="0"/>
              </a:rPr>
              <a:t>menu.popup</a:t>
            </a:r>
            <a:r>
              <a:rPr lang="en-US" dirty="0">
                <a:solidFill>
                  <a:srgbClr val="4085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/>
              <a:t>Tool bar &amp; Status bar</a:t>
            </a:r>
          </a:p>
          <a:p>
            <a:pPr lvl="2"/>
            <a:r>
              <a:rPr lang="en-US" dirty="0"/>
              <a:t>No layout of its own (use one of the layout </a:t>
            </a:r>
            <a:r>
              <a:rPr lang="en-US" dirty="0" smtClean="0"/>
              <a:t>types)</a:t>
            </a:r>
            <a:endParaRPr lang="en-US" dirty="0"/>
          </a:p>
          <a:p>
            <a:pPr lvl="2"/>
            <a:r>
              <a:rPr lang="en-US" dirty="0"/>
              <a:t>Tool bar often but not necessary used with </a:t>
            </a:r>
            <a:r>
              <a:rPr lang="en-US" dirty="0" err="1">
                <a:solidFill>
                  <a:srgbClr val="408500"/>
                </a:solidFill>
                <a:latin typeface="Courier New" pitchFamily="49" charset="0"/>
                <a:cs typeface="Courier New" pitchFamily="49" charset="0"/>
              </a:rPr>
              <a:t>ToolButton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control</a:t>
            </a:r>
          </a:p>
          <a:p>
            <a:pPr lvl="2"/>
            <a:r>
              <a:rPr lang="en-US" dirty="0"/>
              <a:t>Any item can be used as a content item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79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Window Bars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14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QtQuick.Controls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1.3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QtQuick.Window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2.2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ApplicationWindow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menuBar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MenuBar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Menu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title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"&amp;File"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MenuItem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"&amp;Open"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onTriggered</a:t>
            </a:r>
            <a:r>
              <a:rPr lang="en-US" dirty="0" smtClean="0">
                <a:latin typeface="Courier New"/>
                <a:cs typeface="Courier New"/>
              </a:rPr>
              <a:t>: … } } }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statusBar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StatusBar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Label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"Status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dirty="0">
                <a:latin typeface="Courier New"/>
                <a:cs typeface="Courier New"/>
              </a:rPr>
              <a:t>) }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toolBar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ToolBar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ToolButton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"Press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me"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…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-controls/ex-application-window </a:t>
            </a:r>
          </a:p>
        </p:txBody>
      </p:sp>
    </p:spTree>
    <p:extLst>
      <p:ext uri="{BB962C8B-B14F-4D97-AF65-F5344CB8AC3E}">
        <p14:creationId xmlns:p14="http://schemas.microsoft.com/office/powerpoint/2010/main" val="52849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Toolbar Items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1862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Instantiator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toolButtonModel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ToolButton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buttonName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latin typeface="Courier New"/>
                <a:cs typeface="Courier New"/>
              </a:rPr>
              <a:t>…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toolButtonModel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buttonName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”Do something"</a:t>
            </a:r>
            <a:r>
              <a:rPr lang="en-US" dirty="0" smtClean="0">
                <a:latin typeface="Courier New"/>
                <a:cs typeface="Courier New"/>
              </a:rPr>
              <a:t> … }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878667"/>
            <a:ext cx="7513803" cy="2277155"/>
          </a:xfrm>
        </p:spPr>
        <p:txBody>
          <a:bodyPr>
            <a:normAutofit/>
          </a:bodyPr>
          <a:lstStyle/>
          <a:p>
            <a:r>
              <a:rPr lang="en-US" dirty="0" smtClean="0"/>
              <a:t>Use a model to store relevant data of the items in the bars (text, icon, action)</a:t>
            </a:r>
          </a:p>
          <a:p>
            <a:pPr lvl="1"/>
            <a:r>
              <a:rPr lang="en-US" dirty="0" smtClean="0"/>
              <a:t>More about models in the module “Presenting Data”</a:t>
            </a:r>
          </a:p>
          <a:p>
            <a:r>
              <a:rPr lang="en-US" dirty="0" smtClean="0"/>
              <a:t>Use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Instantiator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to dynamically create items</a:t>
            </a:r>
          </a:p>
          <a:p>
            <a:r>
              <a:rPr lang="en-US" dirty="0" smtClean="0"/>
              <a:t>Use the model to dynamically add and remove the items or just change their visibility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-controls/ex-dynamic-toolbar-items</a:t>
            </a:r>
          </a:p>
        </p:txBody>
      </p:sp>
    </p:spTree>
    <p:extLst>
      <p:ext uri="{BB962C8B-B14F-4D97-AF65-F5344CB8AC3E}">
        <p14:creationId xmlns:p14="http://schemas.microsoft.com/office/powerpoint/2010/main" val="221597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Layouts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9032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Layouts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Default behavior is similar to positioners</a:t>
            </a:r>
          </a:p>
          <a:p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can be used in the same way as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QLayout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works for widgets</a:t>
            </a:r>
          </a:p>
          <a:p>
            <a:pPr lvl="1"/>
            <a:r>
              <a:rPr lang="en-US" dirty="0"/>
              <a:t>The layout automatically defines the size of the items – no anchors or explicit width/height needed</a:t>
            </a:r>
          </a:p>
          <a:p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set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Layout.fillHeight</a:t>
            </a:r>
            <a:r>
              <a:rPr lang="en-US" dirty="0"/>
              <a:t> or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Layout.fillWidth</a:t>
            </a:r>
            <a:r>
              <a:rPr lang="en-US" dirty="0"/>
              <a:t> to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/>
              <a:t> – if you do not want the layout to use all extra space for the item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– if you want the extra space to be used to expand the item</a:t>
            </a:r>
          </a:p>
          <a:p>
            <a:pPr lvl="1"/>
            <a:r>
              <a:rPr lang="en-US" dirty="0"/>
              <a:t>Compare to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QSizePolicy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::Expanding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5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 Example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286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GridLayout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columns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 </a:t>
            </a: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Button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Btn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2"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Layout.fillHeight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…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Button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Btn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4"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Layout.fillWidth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… }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54400"/>
            <a:ext cx="8364171" cy="1701423"/>
          </a:xfrm>
        </p:spPr>
        <p:txBody>
          <a:bodyPr>
            <a:normAutofit/>
          </a:bodyPr>
          <a:lstStyle/>
          <a:p>
            <a:r>
              <a:rPr lang="en-US" dirty="0" smtClean="0"/>
              <a:t>Two buttons expand vertically and horizontally</a:t>
            </a:r>
          </a:p>
          <a:p>
            <a:r>
              <a:rPr lang="en-US" dirty="0" smtClean="0"/>
              <a:t>Other button dimensions are based on the text and font properties</a:t>
            </a:r>
          </a:p>
          <a:p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891" y="1117597"/>
            <a:ext cx="3725333" cy="17997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-controls/ex-views/ex-</a:t>
            </a:r>
            <a:r>
              <a:rPr lang="en-US" sz="1400" dirty="0" err="1">
                <a:latin typeface="Open Sans Light"/>
                <a:cs typeface="Open Sans Light"/>
              </a:rPr>
              <a:t>tableview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54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Views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32175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Views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Split view</a:t>
            </a:r>
          </a:p>
          <a:p>
            <a:pPr lvl="1"/>
            <a:r>
              <a:rPr lang="en-US" dirty="0"/>
              <a:t>Lays out items horizontally or vertically using </a:t>
            </a:r>
            <a:r>
              <a:rPr lang="en-US" dirty="0" err="1"/>
              <a:t>draggable</a:t>
            </a:r>
            <a:r>
              <a:rPr lang="en-US" dirty="0"/>
              <a:t> splitters</a:t>
            </a:r>
          </a:p>
          <a:p>
            <a:pPr lvl="1"/>
            <a:r>
              <a:rPr lang="en-US" dirty="0" smtClean="0"/>
              <a:t>Compare to widget’s </a:t>
            </a:r>
            <a:r>
              <a:rPr lang="en-US" dirty="0" err="1">
                <a:latin typeface="Courier New"/>
                <a:cs typeface="Courier New"/>
              </a:rPr>
              <a:t>QSizePolicy</a:t>
            </a:r>
            <a:r>
              <a:rPr lang="en-US" dirty="0">
                <a:latin typeface="Courier New"/>
                <a:cs typeface="Courier New"/>
              </a:rPr>
              <a:t>::Expanding </a:t>
            </a:r>
          </a:p>
          <a:p>
            <a:endParaRPr lang="en-US" dirty="0"/>
          </a:p>
          <a:p>
            <a:r>
              <a:rPr lang="en-US" dirty="0"/>
              <a:t>Tab view</a:t>
            </a:r>
          </a:p>
          <a:p>
            <a:pPr lvl="1"/>
            <a:r>
              <a:rPr lang="en-US" dirty="0"/>
              <a:t>Allows user to select one of the stacked items</a:t>
            </a:r>
          </a:p>
          <a:p>
            <a:pPr lvl="1"/>
            <a:r>
              <a:rPr lang="en-US" dirty="0" smtClean="0"/>
              <a:t>For example, Settings </a:t>
            </a:r>
            <a:r>
              <a:rPr lang="en-US" dirty="0"/>
              <a:t>application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237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899" y="1488202"/>
            <a:ext cx="3533775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263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Views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Stack view</a:t>
            </a:r>
          </a:p>
          <a:p>
            <a:pPr lvl="1"/>
            <a:r>
              <a:rPr lang="en-US" dirty="0"/>
              <a:t>Typical mobile application navigation model</a:t>
            </a:r>
          </a:p>
          <a:p>
            <a:pPr lvl="1"/>
            <a:r>
              <a:rPr lang="en-US" dirty="0"/>
              <a:t>When user navigates deeper in the hierarchy, page (items) are pushed to the stack</a:t>
            </a:r>
          </a:p>
          <a:p>
            <a:endParaRPr lang="en-US" dirty="0"/>
          </a:p>
          <a:p>
            <a:r>
              <a:rPr lang="en-US" dirty="0"/>
              <a:t>Scroll view</a:t>
            </a:r>
          </a:p>
          <a:p>
            <a:pPr lvl="1"/>
            <a:r>
              <a:rPr lang="en-US" dirty="0"/>
              <a:t>Used to replace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Flickable</a:t>
            </a:r>
            <a:r>
              <a:rPr lang="en-US" dirty="0"/>
              <a:t> or decorate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Flickable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Three item properties: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contentItem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viewport,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flikacbleItem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lvl="1"/>
            <a:r>
              <a:rPr lang="en-US" dirty="0">
                <a:cs typeface="Courier New" pitchFamily="49" charset="0"/>
              </a:rPr>
              <a:t>Sub-items </a:t>
            </a:r>
            <a:r>
              <a:rPr lang="en-US" dirty="0" err="1">
                <a:latin typeface="Courier New"/>
                <a:cs typeface="Courier New"/>
              </a:rPr>
              <a:t>TableView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TextArea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StackView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239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48267"/>
            <a:ext cx="8209301" cy="2370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pageOne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"Page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one"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…</a:t>
            </a:r>
            <a:r>
              <a:rPr lang="en-US" dirty="0" smtClean="0">
                <a:latin typeface="Courier New"/>
                <a:cs typeface="Courier New"/>
              </a:rPr>
              <a:t> } 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toolBar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ToolBar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latin typeface="Courier New"/>
                <a:cs typeface="Courier New"/>
              </a:rPr>
              <a:t>…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RowLayout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…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ToolButton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latin typeface="Courier New"/>
                <a:cs typeface="Courier New"/>
              </a:rPr>
              <a:t>…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stackView</a:t>
            </a:r>
            <a:r>
              <a:rPr lang="en-US" dirty="0" err="1" smtClean="0">
                <a:latin typeface="Courier New"/>
                <a:cs typeface="Courier New"/>
              </a:rPr>
              <a:t>.push</a:t>
            </a:r>
            <a:r>
              <a:rPr lang="en-US" dirty="0">
                <a:latin typeface="Courier New"/>
                <a:cs typeface="Courier New"/>
              </a:rPr>
              <a:t>({item: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pageTwo</a:t>
            </a:r>
            <a:r>
              <a:rPr lang="en-US" dirty="0">
                <a:latin typeface="Courier New"/>
                <a:cs typeface="Courier New"/>
              </a:rPr>
              <a:t>});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} } } }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StackView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stackView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initialItem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pageOne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335864"/>
            <a:ext cx="7957609" cy="1921555"/>
          </a:xfrm>
        </p:spPr>
        <p:txBody>
          <a:bodyPr>
            <a:normAutofit/>
          </a:bodyPr>
          <a:lstStyle/>
          <a:p>
            <a:r>
              <a:rPr lang="en-US" dirty="0" smtClean="0"/>
              <a:t>Possible to push, pop, and replace pages</a:t>
            </a:r>
          </a:p>
          <a:p>
            <a:r>
              <a:rPr lang="en-US" dirty="0" smtClean="0"/>
              <a:t>Several pages may be pushed at the same time, only the top most created</a:t>
            </a:r>
          </a:p>
          <a:p>
            <a:r>
              <a:rPr lang="en-US" dirty="0" smtClean="0"/>
              <a:t>Default transition animations, which may be customized </a:t>
            </a:r>
          </a:p>
          <a:p>
            <a:r>
              <a:rPr lang="en-US" dirty="0" smtClean="0"/>
              <a:t>Pages may be dynamically created/destroyed or kept in memory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-controls/ex-views/ex-</a:t>
            </a:r>
            <a:r>
              <a:rPr lang="en-US" sz="1400" dirty="0" err="1">
                <a:latin typeface="Open Sans Light"/>
                <a:cs typeface="Open Sans Light"/>
              </a:rPr>
              <a:t>stackview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069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Using Identities </a:t>
            </a:r>
            <a:endParaRPr lang="en-US" noProof="0" dirty="0"/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539588" y="1018824"/>
            <a:ext cx="8209301" cy="3502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115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"Qt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Quick"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font.family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75;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90" y="3063517"/>
            <a:ext cx="3626908" cy="12657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qml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-intro/ex-concepts/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identity.qml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073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TableView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286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TableView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TableViewColumn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title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Btn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role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btnChecked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tableViewDelegate</a:t>
            </a:r>
            <a:r>
              <a:rPr lang="en-US" dirty="0">
                <a:latin typeface="Courier New"/>
                <a:cs typeface="Courier New"/>
              </a:rPr>
              <a:t> 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simpleModel</a:t>
            </a:r>
            <a:r>
              <a:rPr lang="en-US" dirty="0">
                <a:latin typeface="Courier New"/>
                <a:cs typeface="Courier New"/>
              </a:rPr>
              <a:t>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Component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tableViewDelegate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RadioButton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checked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styleData.value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"false"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} } 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simpleModel</a:t>
            </a:r>
            <a:r>
              <a:rPr lang="en-US" dirty="0">
                <a:latin typeface="Courier New"/>
                <a:cs typeface="Courier New"/>
              </a:rPr>
              <a:t> }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302001"/>
            <a:ext cx="8364171" cy="1853822"/>
          </a:xfrm>
        </p:spPr>
        <p:txBody>
          <a:bodyPr>
            <a:normAutofit/>
          </a:bodyPr>
          <a:lstStyle/>
          <a:p>
            <a:r>
              <a:rPr lang="en-US" dirty="0" smtClean="0"/>
              <a:t>Provides scroll bars as inherits from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ScrollArea</a:t>
            </a:r>
            <a:endParaRPr lang="en-US" dirty="0" smtClean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Item, row, and column delegates (more details in Module “Presenting Data”)</a:t>
            </a:r>
          </a:p>
          <a:p>
            <a:pPr lvl="1"/>
            <a:r>
              <a:rPr lang="en-US" dirty="0" smtClean="0"/>
              <a:t>Different delegates are exposed different data using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styleData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property</a:t>
            </a:r>
          </a:p>
          <a:p>
            <a:r>
              <a:rPr lang="en-US" dirty="0" smtClean="0"/>
              <a:t>Re-uses delegates rather than creates and destroys them as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GridView</a:t>
            </a:r>
            <a:endParaRPr lang="en-US" dirty="0" smtClean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199" y="1117597"/>
            <a:ext cx="2907025" cy="15578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-controls/ex-views/ex-</a:t>
            </a:r>
            <a:r>
              <a:rPr lang="en-US" sz="1400" dirty="0" err="1">
                <a:latin typeface="Open Sans Light"/>
                <a:cs typeface="Open Sans Light"/>
              </a:rPr>
              <a:t>tableview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9426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Controls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4966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Controls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1406229"/>
          </a:xfrm>
        </p:spPr>
        <p:txBody>
          <a:bodyPr>
            <a:normAutofit/>
          </a:bodyPr>
          <a:lstStyle/>
          <a:p>
            <a:r>
              <a:rPr lang="en-US" dirty="0" smtClean="0"/>
              <a:t>UI controls somehow similar to widgets</a:t>
            </a:r>
          </a:p>
          <a:p>
            <a:r>
              <a:rPr lang="en-US" dirty="0" smtClean="0"/>
              <a:t>Control</a:t>
            </a:r>
            <a:r>
              <a:rPr lang="en-US" dirty="0"/>
              <a:t>-specific </a:t>
            </a:r>
            <a:r>
              <a:rPr lang="en-US" dirty="0" smtClean="0"/>
              <a:t>properties</a:t>
            </a:r>
          </a:p>
          <a:p>
            <a:r>
              <a:rPr lang="en-US" dirty="0" smtClean="0"/>
              <a:t>Property </a:t>
            </a:r>
            <a:r>
              <a:rPr lang="en-US" dirty="0"/>
              <a:t>change </a:t>
            </a:r>
            <a:r>
              <a:rPr lang="en-US" dirty="0" smtClean="0"/>
              <a:t>signals</a:t>
            </a:r>
          </a:p>
          <a:p>
            <a:r>
              <a:rPr lang="en-US" dirty="0" smtClean="0"/>
              <a:t>Use </a:t>
            </a:r>
            <a:r>
              <a:rPr lang="en-US" dirty="0"/>
              <a:t>in the application window, inside views or as such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242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59" y="2585098"/>
            <a:ext cx="5353408" cy="2856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82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Controls Example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350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Button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"Press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me"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messageDialog</a:t>
            </a:r>
            <a:r>
              <a:rPr lang="en-US" dirty="0" err="1">
                <a:latin typeface="Courier New"/>
                <a:cs typeface="Courier New"/>
              </a:rPr>
              <a:t>.show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Btn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pressed"</a:t>
            </a:r>
            <a:r>
              <a:rPr lang="en-US" dirty="0">
                <a:latin typeface="Courier New"/>
                <a:cs typeface="Courier New"/>
              </a:rPr>
              <a:t>)) 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RadioButton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Label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"I'm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label"</a:t>
            </a:r>
            <a:r>
              <a:rPr lang="en-US" dirty="0">
                <a:latin typeface="Courier New"/>
                <a:cs typeface="Courier New"/>
              </a:rPr>
              <a:t>) 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Slider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slider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minimumValue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-10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maximumValue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-10 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SpinBox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minimumValue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-10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maximumValue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slider</a:t>
            </a:r>
            <a:r>
              <a:rPr lang="en-US" dirty="0" err="1">
                <a:latin typeface="Courier New"/>
                <a:cs typeface="Courier New"/>
              </a:rPr>
              <a:t>.value</a:t>
            </a:r>
            <a:r>
              <a:rPr lang="en-US" dirty="0">
                <a:latin typeface="Courier New"/>
                <a:cs typeface="Courier New"/>
              </a:rPr>
              <a:t> 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BusyIndicator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true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ProgressBar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0.48 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TextField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validator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IntValidator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bottom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11;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31; }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focus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}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024" y="1811871"/>
            <a:ext cx="3767570" cy="18457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-controls/ex-controls</a:t>
            </a:r>
          </a:p>
        </p:txBody>
      </p:sp>
    </p:spTree>
    <p:extLst>
      <p:ext uri="{BB962C8B-B14F-4D97-AF65-F5344CB8AC3E}">
        <p14:creationId xmlns:p14="http://schemas.microsoft.com/office/powerpoint/2010/main" val="6359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Qt Quick </a:t>
            </a:r>
            <a:r>
              <a:rPr lang="en-US" dirty="0" smtClean="0"/>
              <a:t>Extra </a:t>
            </a:r>
            <a:r>
              <a:rPr lang="en-US" dirty="0"/>
              <a:t>Controls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26423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Additional </a:t>
            </a:r>
            <a:r>
              <a:rPr lang="en-US" dirty="0"/>
              <a:t>Qt Quick Controls to ease customers’ application development even further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Initial </a:t>
            </a:r>
            <a:r>
              <a:rPr lang="en-US" dirty="0"/>
              <a:t>set: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Standard gauge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Interactive gauge, with handles to adjust the specific range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Dial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Delay button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Pie menu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Toggle button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244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618" y="2224833"/>
            <a:ext cx="1744122" cy="163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207" y="3157081"/>
            <a:ext cx="1066604" cy="1026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16" y="3976661"/>
            <a:ext cx="1062464" cy="1223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86" y="4260773"/>
            <a:ext cx="40100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618" y="3954484"/>
            <a:ext cx="1744122" cy="1245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623" y="3157081"/>
            <a:ext cx="1101488" cy="1018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996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Styles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75665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Styling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Each view/control has its own style </a:t>
            </a:r>
            <a:r>
              <a:rPr lang="en-US" dirty="0" smtClean="0"/>
              <a:t>type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Style </a:t>
            </a:r>
            <a:r>
              <a:rPr lang="en-US" dirty="0" smtClean="0"/>
              <a:t>types are </a:t>
            </a:r>
            <a:r>
              <a:rPr lang="en-US" dirty="0" smtClean="0"/>
              <a:t>assign to the style property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Style </a:t>
            </a:r>
            <a:r>
              <a:rPr lang="en-US" dirty="0" smtClean="0"/>
              <a:t>QML type </a:t>
            </a:r>
            <a:r>
              <a:rPr lang="en-US" dirty="0" smtClean="0"/>
              <a:t>has </a:t>
            </a:r>
            <a:r>
              <a:rPr lang="en-US" dirty="0" smtClean="0"/>
              <a:t>its style-specific properties to do the styling</a:t>
            </a:r>
          </a:p>
          <a:p>
            <a:pPr lvl="1"/>
            <a:r>
              <a:rPr lang="en-US" dirty="0" smtClean="0"/>
              <a:t>Control, background, text, etc.</a:t>
            </a:r>
          </a:p>
          <a:p>
            <a:pPr lvl="1"/>
            <a:endParaRPr lang="en-US" dirty="0"/>
          </a:p>
          <a:p>
            <a:r>
              <a:rPr lang="en-US" dirty="0" smtClean="0"/>
              <a:t>Desktop and Android native styles exist</a:t>
            </a:r>
          </a:p>
          <a:p>
            <a:pPr lvl="1"/>
            <a:r>
              <a:rPr lang="en-US" dirty="0" smtClean="0"/>
              <a:t>Default style for embedded in Qt 5.4</a:t>
            </a:r>
          </a:p>
          <a:p>
            <a:endParaRPr lang="en-US" dirty="0"/>
          </a:p>
          <a:p>
            <a:r>
              <a:rPr lang="en-US" dirty="0" smtClean="0"/>
              <a:t>Style for </a:t>
            </a:r>
            <a:r>
              <a:rPr lang="en-US" dirty="0" err="1" smtClean="0"/>
              <a:t>iOS</a:t>
            </a:r>
            <a:r>
              <a:rPr lang="en-US" dirty="0" smtClean="0"/>
              <a:t> available in Qt 5.5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7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Styling Example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350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Button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style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ButtonStyle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background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gradient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Gradient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…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} 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RadioButton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style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RadioButtonStyle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indicator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50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radius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0.3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"white"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visible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control.checked</a:t>
            </a:r>
            <a:r>
              <a:rPr lang="en-US" dirty="0">
                <a:latin typeface="Courier New"/>
                <a:cs typeface="Courier New"/>
              </a:rPr>
              <a:t> } } </a:t>
            </a:r>
            <a:r>
              <a:rPr lang="en-US" dirty="0" smtClean="0">
                <a:latin typeface="Courier New"/>
                <a:cs typeface="Courier New"/>
              </a:rPr>
              <a:t>}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BusyIndicatorStyle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indicator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snowflake.png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RotationAnimation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control.running</a:t>
            </a:r>
            <a:r>
              <a:rPr lang="en-US" dirty="0" smtClean="0">
                <a:latin typeface="Courier New"/>
                <a:cs typeface="Courier New"/>
              </a:rPr>
              <a:t>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5000 } </a:t>
            </a:r>
            <a:r>
              <a:rPr lang="en-US" dirty="0" smtClean="0">
                <a:latin typeface="Courier New"/>
                <a:cs typeface="Courier New"/>
              </a:rPr>
              <a:t>}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-controls/ex-styles </a:t>
            </a:r>
          </a:p>
        </p:txBody>
      </p:sp>
    </p:spTree>
    <p:extLst>
      <p:ext uri="{BB962C8B-B14F-4D97-AF65-F5344CB8AC3E}">
        <p14:creationId xmlns:p14="http://schemas.microsoft.com/office/powerpoint/2010/main" val="9342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C++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3136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The QML runtime environment</a:t>
            </a:r>
            <a:endParaRPr lang="en-US" dirty="0"/>
          </a:p>
          <a:p>
            <a:pPr lvl="1"/>
            <a:r>
              <a:rPr lang="en-US" dirty="0" smtClean="0"/>
              <a:t>Understanding of the basic architecture</a:t>
            </a:r>
            <a:endParaRPr lang="en-US" dirty="0"/>
          </a:p>
          <a:p>
            <a:pPr lvl="1"/>
            <a:r>
              <a:rPr lang="en-US" dirty="0" smtClean="0"/>
              <a:t>Ability to set up QML in a C</a:t>
            </a:r>
            <a:r>
              <a:rPr lang="en-US" dirty="0"/>
              <a:t>+</a:t>
            </a:r>
            <a:r>
              <a:rPr lang="en-US" dirty="0" smtClean="0"/>
              <a:t>+ application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Exposing C</a:t>
            </a:r>
            <a:r>
              <a:rPr lang="en-US" dirty="0"/>
              <a:t>+</a:t>
            </a:r>
            <a:r>
              <a:rPr lang="en-US" dirty="0" smtClean="0"/>
              <a:t>+ objects to QML</a:t>
            </a:r>
            <a:endParaRPr lang="en-US" dirty="0"/>
          </a:p>
          <a:p>
            <a:pPr lvl="1"/>
            <a:r>
              <a:rPr lang="en-US" dirty="0" smtClean="0"/>
              <a:t>Knowledge of the Qt features that can be exposed</a:t>
            </a:r>
            <a:endParaRPr lang="en-US" dirty="0"/>
          </a:p>
          <a:p>
            <a:pPr lvl="1"/>
            <a:r>
              <a:rPr lang="en-US" dirty="0" smtClean="0"/>
              <a:t>Familiarity with the mechanisms used to expose objects 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410059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-integration/ex-clock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236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Viewing an Example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284116"/>
            <a:ext cx="8143876" cy="91439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28930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solidFill>
                  <a:srgbClr val="328930"/>
                </a:solidFill>
              </a:rPr>
              <a:t> </a:t>
            </a:r>
            <a:r>
              <a:rPr lang="en-US" dirty="0" smtClean="0"/>
              <a:t>item</a:t>
            </a:r>
            <a:r>
              <a:rPr lang="en-US" dirty="0" smtClean="0"/>
              <a:t> </a:t>
            </a:r>
            <a:r>
              <a:rPr lang="en-US" dirty="0"/>
              <a:t>has the </a:t>
            </a:r>
            <a:r>
              <a:rPr lang="en-US" dirty="0" smtClean="0"/>
              <a:t>identity, </a:t>
            </a:r>
            <a:r>
              <a:rPr lang="en-US" dirty="0" smtClean="0">
                <a:latin typeface="Courier New"/>
                <a:cs typeface="Courier New"/>
              </a:rPr>
              <a:t>title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Property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328930"/>
                </a:solidFill>
              </a:rPr>
              <a:t> </a:t>
            </a:r>
            <a:r>
              <a:rPr lang="en-US" dirty="0"/>
              <a:t>of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328930"/>
                </a:solidFill>
              </a:rPr>
              <a:t> </a:t>
            </a:r>
            <a:r>
              <a:rPr lang="en-US" dirty="0"/>
              <a:t>bound to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width</a:t>
            </a:r>
            <a:r>
              <a:rPr lang="en-US" dirty="0"/>
              <a:t> </a:t>
            </a:r>
            <a:r>
              <a:rPr lang="en-US" dirty="0" smtClean="0"/>
              <a:t>of title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39588" y="1086556"/>
            <a:ext cx="8209301" cy="29915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70000"/>
              </a:lnSpc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"Qt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Quick"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font.family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70000"/>
              </a:lnSpc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75;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90" y="2586566"/>
            <a:ext cx="3626908" cy="126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5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Declarative Environment </a:t>
            </a:r>
            <a:r>
              <a:rPr lang="en-US" kern="1800" dirty="0" smtClean="0">
                <a:solidFill>
                  <a:srgbClr val="FFFFFF"/>
                </a:solidFill>
              </a:rPr>
              <a:t/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408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Overview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Qt Quick is a combination of technologies: </a:t>
            </a:r>
          </a:p>
          <a:p>
            <a:r>
              <a:rPr lang="en-US" dirty="0" smtClean="0"/>
              <a:t>A set of components, some graphical </a:t>
            </a:r>
            <a:endParaRPr lang="en-US" dirty="0"/>
          </a:p>
          <a:p>
            <a:r>
              <a:rPr lang="en-US" dirty="0" smtClean="0"/>
              <a:t>A declarative language: QML </a:t>
            </a:r>
          </a:p>
          <a:p>
            <a:pPr lvl="1"/>
            <a:r>
              <a:rPr lang="en-US" dirty="0" smtClean="0"/>
              <a:t>Based on JavaScript</a:t>
            </a:r>
            <a:endParaRPr lang="en-US" dirty="0"/>
          </a:p>
          <a:p>
            <a:pPr lvl="1"/>
            <a:r>
              <a:rPr lang="en-US" dirty="0" smtClean="0"/>
              <a:t>Running on a virtual machine </a:t>
            </a:r>
            <a:endParaRPr lang="en-US" dirty="0"/>
          </a:p>
          <a:p>
            <a:r>
              <a:rPr lang="en-US" dirty="0" smtClean="0"/>
              <a:t>A C</a:t>
            </a:r>
            <a:r>
              <a:rPr lang="en-US" dirty="0"/>
              <a:t>+</a:t>
            </a:r>
            <a:r>
              <a:rPr lang="en-US" dirty="0" smtClean="0"/>
              <a:t>+ API for managing and interacting with components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b="1" dirty="0" err="1" smtClean="0"/>
              <a:t>QtQuick</a:t>
            </a:r>
            <a:r>
              <a:rPr lang="en-US" b="1" dirty="0" smtClean="0"/>
              <a:t> </a:t>
            </a:r>
            <a:r>
              <a:rPr lang="en-US" dirty="0" smtClean="0"/>
              <a:t>module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9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Setting up a </a:t>
            </a:r>
            <a:r>
              <a:rPr lang="en-US" dirty="0" err="1" smtClean="0"/>
              <a:t>QtQuick</a:t>
            </a:r>
            <a:r>
              <a:rPr lang="en-US" dirty="0"/>
              <a:t> </a:t>
            </a:r>
            <a:r>
              <a:rPr lang="en-US" dirty="0" smtClean="0"/>
              <a:t>Application</a:t>
            </a:r>
            <a:r>
              <a:rPr lang="en-US" dirty="0"/>
              <a:t/>
            </a:r>
            <a:br>
              <a:rPr lang="en-US" dirty="0"/>
            </a:b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2319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QGuiApplication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QQmlApplicationEngine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QGuiApplication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QQmlApplicationEngine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engine;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engine.load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QUrl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qrc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:/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animation.qml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10059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</a:t>
            </a:r>
            <a:r>
              <a:rPr lang="en-US" sz="1400" dirty="0" err="1">
                <a:latin typeface="Open Sans Light"/>
                <a:cs typeface="Open Sans Light"/>
              </a:rPr>
              <a:t>simpleviewer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7028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 up </a:t>
            </a:r>
            <a:r>
              <a:rPr lang="en-US" dirty="0" err="1"/>
              <a:t>QtQuick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897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quick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RESOURCES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simpleviewer.qrc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SOURCES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main.cpp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539588" y="2184400"/>
            <a:ext cx="8209301" cy="13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2.4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QtQuick.Window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2.2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Window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visible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300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</a:t>
            </a:r>
            <a:r>
              <a:rPr lang="en-US" sz="1400" dirty="0" err="1">
                <a:latin typeface="Open Sans Light"/>
                <a:cs typeface="Open Sans Light"/>
              </a:rPr>
              <a:t>simpleviewer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621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Exporting </a:t>
            </a:r>
            <a:r>
              <a:rPr lang="en-US" dirty="0"/>
              <a:t>C++ </a:t>
            </a:r>
            <a:r>
              <a:rPr lang="en-US" dirty="0" smtClean="0"/>
              <a:t>Objects </a:t>
            </a:r>
            <a:r>
              <a:rPr lang="en-US" dirty="0"/>
              <a:t>to </a:t>
            </a:r>
            <a:r>
              <a:rPr lang="en-US" dirty="0" smtClean="0"/>
              <a:t>QML </a:t>
            </a:r>
            <a:r>
              <a:rPr lang="en-US" kern="1800" dirty="0" smtClean="0">
                <a:solidFill>
                  <a:srgbClr val="FFFFFF"/>
                </a:solidFill>
              </a:rPr>
              <a:t/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4667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C++ </a:t>
            </a:r>
            <a:r>
              <a:rPr lang="en-US" dirty="0" smtClean="0"/>
              <a:t>Objects </a:t>
            </a:r>
            <a:r>
              <a:rPr lang="en-US" dirty="0"/>
              <a:t>to QML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C+</a:t>
            </a:r>
            <a:r>
              <a:rPr lang="en-US" dirty="0" smtClean="0"/>
              <a:t>+ objects can be exported to QML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notify signal is needed for correct property bindings</a:t>
            </a:r>
            <a:r>
              <a:rPr lang="en-US" dirty="0"/>
              <a:t>! </a:t>
            </a:r>
          </a:p>
          <a:p>
            <a:pPr fontAlgn="auto"/>
            <a:r>
              <a:rPr lang="en-US" dirty="0" smtClean="0"/>
              <a:t>Q_PROPERTY must be at top of class  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811868"/>
            <a:ext cx="8209301" cy="1676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User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setName</a:t>
            </a:r>
            <a:r>
              <a:rPr lang="en-US" dirty="0">
                <a:latin typeface="Courier New"/>
                <a:cs typeface="Courier New"/>
              </a:rPr>
              <a:t> 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nameChanged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ageChanged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User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525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C++ </a:t>
            </a:r>
            <a:r>
              <a:rPr lang="en-US" dirty="0" smtClean="0"/>
              <a:t>Objects </a:t>
            </a:r>
            <a:r>
              <a:rPr lang="en-US" dirty="0"/>
              <a:t>to QML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Class </a:t>
            </a:r>
            <a:r>
              <a:rPr lang="en-US" dirty="0" err="1" smtClean="0">
                <a:solidFill>
                  <a:schemeClr val="accent2"/>
                </a:solidFill>
                <a:latin typeface="Courier New"/>
                <a:cs typeface="Courier New"/>
              </a:rPr>
              <a:t>QQmlContext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/>
              <a:t>exports the instance to QML.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811868"/>
            <a:ext cx="8209301" cy="3343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QGuiApplication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AnimalModel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model;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model.addAnimal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Animal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"Wolf"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"Medium"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model.addAnimal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Animal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"Polar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bear"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"Large"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model.addAnimal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Animal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Quoll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"Small"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QQmlApplicationEngine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engine;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QQmlContext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ctxt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engine.rootContext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ctxt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setContextProperty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animalModel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&amp;model);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engine.load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QUrl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qrc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:/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view.qml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285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smtClean="0"/>
              <a:t>Object </a:t>
            </a:r>
            <a:r>
              <a:rPr lang="en-US" dirty="0"/>
              <a:t>in QML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Use the instances like any other QML object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811868"/>
            <a:ext cx="8209301" cy="3343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Window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visible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250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80"/>
                </a:solidFill>
                <a:latin typeface="Courier New"/>
                <a:cs typeface="Courier New"/>
              </a:rPr>
              <a:t>animalModel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"Animal: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type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size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7537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What I</a:t>
            </a:r>
            <a:r>
              <a:rPr lang="en-US" dirty="0" smtClean="0"/>
              <a:t>s Exported</a:t>
            </a:r>
            <a:r>
              <a:rPr lang="en-US" dirty="0"/>
              <a:t>?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1846495"/>
          </a:xfrm>
        </p:spPr>
        <p:txBody>
          <a:bodyPr>
            <a:normAutofit/>
          </a:bodyPr>
          <a:lstStyle/>
          <a:p>
            <a:r>
              <a:rPr lang="en-US" dirty="0"/>
              <a:t>Properties </a:t>
            </a:r>
          </a:p>
          <a:p>
            <a:pPr fontAlgn="auto"/>
            <a:r>
              <a:rPr lang="en-US" dirty="0"/>
              <a:t>Signals </a:t>
            </a:r>
          </a:p>
          <a:p>
            <a:pPr fontAlgn="auto"/>
            <a:r>
              <a:rPr lang="en-US" dirty="0"/>
              <a:t>Slots </a:t>
            </a:r>
          </a:p>
          <a:p>
            <a:pPr fontAlgn="auto"/>
            <a:r>
              <a:rPr lang="en-US" dirty="0" smtClean="0"/>
              <a:t>Methods marked with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Q_INVOKABLE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fontAlgn="auto"/>
            <a:r>
              <a:rPr lang="en-US" dirty="0" err="1" smtClean="0"/>
              <a:t>Enums</a:t>
            </a:r>
            <a:r>
              <a:rPr lang="en-US" dirty="0" smtClean="0"/>
              <a:t> registered with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Q_ENUMS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258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3098800"/>
            <a:ext cx="8209301" cy="20570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duration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duration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setDuration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</a:t>
            </a:r>
            <a:r>
              <a:rPr lang="en-US" dirty="0" smtClean="0">
                <a:latin typeface="Courier New"/>
                <a:cs typeface="Courier New"/>
              </a:rPr>
              <a:t>NOTIFY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durationChanged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Q_ENUMS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Unit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Unit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unitChanged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enum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Minutes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Seconds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MilliSeconds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4910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Exporting Classes to QML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1235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Types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192564"/>
            <a:ext cx="4220894" cy="396326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Property values can have different types: </a:t>
            </a:r>
          </a:p>
          <a:p>
            <a:r>
              <a:rPr lang="en-US" dirty="0"/>
              <a:t>Numbers (</a:t>
            </a:r>
            <a:r>
              <a:rPr lang="en-US" dirty="0" err="1"/>
              <a:t>int</a:t>
            </a:r>
            <a:r>
              <a:rPr lang="en-US" dirty="0"/>
              <a:t> and real)</a:t>
            </a:r>
            <a:r>
              <a:rPr lang="en-US" dirty="0" smtClean="0"/>
              <a:t>: 400 and 1.5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Boolean values: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328930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false</a:t>
            </a:r>
          </a:p>
          <a:p>
            <a:r>
              <a:rPr lang="en-US" dirty="0"/>
              <a:t>Strings: </a:t>
            </a:r>
            <a:r>
              <a:rPr lang="en-US" dirty="0" smtClean="0">
                <a:solidFill>
                  <a:srgbClr val="328930"/>
                </a:solidFill>
                <a:latin typeface="Courier New"/>
                <a:cs typeface="Courier New"/>
              </a:rPr>
              <a:t>“</a:t>
            </a:r>
            <a:r>
              <a:rPr lang="en-US" dirty="0" err="1" smtClean="0">
                <a:solidFill>
                  <a:srgbClr val="328930"/>
                </a:solidFill>
                <a:latin typeface="Courier New"/>
                <a:cs typeface="Courier New"/>
              </a:rPr>
              <a:t>HelloQt</a:t>
            </a:r>
            <a:r>
              <a:rPr lang="en-US" dirty="0" smtClean="0">
                <a:solidFill>
                  <a:srgbClr val="328930"/>
                </a:solidFill>
                <a:latin typeface="Courier New"/>
                <a:cs typeface="Courier New"/>
              </a:rPr>
              <a:t>” </a:t>
            </a:r>
            <a:endParaRPr lang="en-US" dirty="0">
              <a:solidFill>
                <a:srgbClr val="328930"/>
              </a:solidFill>
              <a:latin typeface="Courier New"/>
              <a:cs typeface="Courier New"/>
            </a:endParaRPr>
          </a:p>
          <a:p>
            <a:r>
              <a:rPr lang="en-US" dirty="0"/>
              <a:t>Constants: </a:t>
            </a:r>
            <a:r>
              <a:rPr lang="en-US" dirty="0" err="1">
                <a:solidFill>
                  <a:srgbClr val="328930"/>
                </a:solidFill>
                <a:latin typeface="Courier New"/>
                <a:cs typeface="Courier New"/>
              </a:rPr>
              <a:t>AlignLeft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43701" y="1192564"/>
            <a:ext cx="4220894" cy="3963260"/>
          </a:xfrm>
        </p:spPr>
        <p:txBody>
          <a:bodyPr>
            <a:normAutofit/>
          </a:bodyPr>
          <a:lstStyle/>
          <a:p>
            <a:r>
              <a:rPr lang="en-US" dirty="0"/>
              <a:t>Lists:[...] 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ne item lists do not need brackets</a:t>
            </a:r>
            <a:endParaRPr lang="en-US" dirty="0"/>
          </a:p>
          <a:p>
            <a:r>
              <a:rPr lang="en-US" dirty="0"/>
              <a:t>Scripts: </a:t>
            </a:r>
          </a:p>
          <a:p>
            <a:pPr lvl="1"/>
            <a:r>
              <a:rPr lang="en-US" dirty="0"/>
              <a:t>Included directly in property definitions </a:t>
            </a:r>
          </a:p>
          <a:p>
            <a:r>
              <a:rPr lang="en-US" dirty="0"/>
              <a:t>Other types:</a:t>
            </a:r>
          </a:p>
          <a:p>
            <a:pPr lvl="1"/>
            <a:r>
              <a:rPr lang="en-US" dirty="0"/>
              <a:t>colors, </a:t>
            </a:r>
            <a:r>
              <a:rPr lang="en-US" dirty="0" smtClean="0"/>
              <a:t>dates, </a:t>
            </a:r>
            <a:r>
              <a:rPr lang="en-US" dirty="0" err="1" smtClean="0"/>
              <a:t>rects</a:t>
            </a:r>
            <a:r>
              <a:rPr lang="en-US" dirty="0" smtClean="0"/>
              <a:t>, </a:t>
            </a:r>
            <a:r>
              <a:rPr lang="en-US" dirty="0"/>
              <a:t>sizes, 3Dvectors,... </a:t>
            </a:r>
          </a:p>
          <a:p>
            <a:pPr lvl="1"/>
            <a:r>
              <a:rPr lang="en-US" dirty="0"/>
              <a:t>Usually created using constructors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Documentation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smtClean="0">
                <a:latin typeface="Open Sans Light"/>
                <a:cs typeface="Open Sans Light"/>
                <a:hlinkClick r:id="rId2"/>
              </a:rPr>
              <a:t>QML </a:t>
            </a:r>
            <a:r>
              <a:rPr lang="fi-FI" sz="1400" dirty="0" err="1" smtClean="0">
                <a:latin typeface="Open Sans Light"/>
                <a:cs typeface="Open Sans Light"/>
                <a:hlinkClick r:id="rId2"/>
              </a:rPr>
              <a:t>types</a:t>
            </a:r>
            <a:r>
              <a:rPr lang="fi-FI" sz="1400" dirty="0" smtClean="0">
                <a:latin typeface="Open Sans Light"/>
                <a:cs typeface="Open Sans Light"/>
                <a:hlinkClick r:id="rId2"/>
              </a:rPr>
              <a:t> 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193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Overview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to define a new type in QML: </a:t>
            </a:r>
          </a:p>
          <a:p>
            <a:r>
              <a:rPr lang="en-US" dirty="0" smtClean="0"/>
              <a:t>In C</a:t>
            </a:r>
            <a:r>
              <a:rPr lang="en-US" dirty="0"/>
              <a:t>++</a:t>
            </a:r>
            <a:r>
              <a:rPr lang="en-US" dirty="0" smtClean="0"/>
              <a:t>: Subclass either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QQuickItem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In C</a:t>
            </a:r>
            <a:r>
              <a:rPr lang="en-US" dirty="0"/>
              <a:t>++</a:t>
            </a:r>
            <a:r>
              <a:rPr lang="en-US" dirty="0" smtClean="0"/>
              <a:t>: Register the type with the QML environment</a:t>
            </a:r>
            <a:endParaRPr lang="en-US" dirty="0"/>
          </a:p>
          <a:p>
            <a:r>
              <a:rPr lang="en-US" dirty="0" smtClean="0"/>
              <a:t>In QML: Import the module containing the new item </a:t>
            </a:r>
          </a:p>
          <a:p>
            <a:r>
              <a:rPr lang="en-US" dirty="0" smtClean="0"/>
              <a:t>In QML: Use the item like any other standard item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Non</a:t>
            </a:r>
            <a:r>
              <a:rPr lang="en-US" dirty="0"/>
              <a:t>-</a:t>
            </a:r>
            <a:r>
              <a:rPr lang="en-US" dirty="0" smtClean="0"/>
              <a:t>visual types are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subclasses</a:t>
            </a:r>
            <a:endParaRPr lang="en-US" dirty="0"/>
          </a:p>
          <a:p>
            <a:r>
              <a:rPr lang="en-US" dirty="0" smtClean="0"/>
              <a:t>Visual types (</a:t>
            </a:r>
            <a:r>
              <a:rPr lang="en-US" dirty="0"/>
              <a:t>items</a:t>
            </a:r>
            <a:r>
              <a:rPr lang="en-US" dirty="0" smtClean="0"/>
              <a:t>) are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QQuickItem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subclasses </a:t>
            </a: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QQuickItem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is the C</a:t>
            </a:r>
            <a:r>
              <a:rPr lang="en-US" dirty="0"/>
              <a:t>+</a:t>
            </a:r>
            <a:r>
              <a:rPr lang="en-US" dirty="0" smtClean="0"/>
              <a:t>+ equivalent of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Item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79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Implementing the Class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3318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explicit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3142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Implementing the Class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QML type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/>
              <a:t> </a:t>
            </a:r>
            <a:r>
              <a:rPr lang="en-US" dirty="0" smtClean="0"/>
              <a:t>is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subclass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 with all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QObjects</a:t>
            </a:r>
            <a:r>
              <a:rPr lang="en-US" dirty="0" smtClean="0"/>
              <a:t>, each item can have a parent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Non</a:t>
            </a:r>
            <a:r>
              <a:rPr lang="en-US" dirty="0"/>
              <a:t>-</a:t>
            </a:r>
            <a:r>
              <a:rPr lang="en-US" dirty="0" smtClean="0"/>
              <a:t>GUI custom items do not need to worry about any painting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Implementing the Class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3318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timer.h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::Timer(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setInterval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1000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-&gt;start();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1642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2: Registering the Class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timer.h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QGuiApplication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qqml.h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qmlRegisterType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QQmlApplicationEngine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QGuiApplication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Expose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qmlRegisterType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CustomComponents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"Timer"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QQmlApplicationEngine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engine;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engine.load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QUrl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qrc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:/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main.qml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267201"/>
            <a:ext cx="7513803" cy="820890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/>
              <a:t> registered as an </a:t>
            </a:r>
            <a:r>
              <a:rPr lang="en-US" dirty="0" smtClean="0"/>
              <a:t>QML type in </a:t>
            </a:r>
            <a:r>
              <a:rPr lang="en-US" dirty="0" smtClean="0"/>
              <a:t>module </a:t>
            </a:r>
            <a:r>
              <a:rPr lang="en-US" dirty="0" smtClean="0">
                <a:latin typeface="Courier New"/>
                <a:cs typeface="Courier New"/>
              </a:rPr>
              <a:t>”</a:t>
            </a:r>
            <a:r>
              <a:rPr lang="en-US" dirty="0" err="1" smtClean="0">
                <a:latin typeface="Courier New"/>
                <a:cs typeface="Courier New"/>
              </a:rPr>
              <a:t>CustomComponents</a:t>
            </a:r>
            <a:r>
              <a:rPr lang="en-US" dirty="0" smtClean="0">
                <a:latin typeface="Courier New"/>
                <a:cs typeface="Courier New"/>
              </a:rPr>
              <a:t>” </a:t>
            </a:r>
            <a:endParaRPr lang="en-US" dirty="0">
              <a:latin typeface="Courier New"/>
              <a:cs typeface="Courier New"/>
            </a:endParaRPr>
          </a:p>
          <a:p>
            <a:pPr fontAlgn="auto"/>
            <a:r>
              <a:rPr lang="en-US" dirty="0" smtClean="0"/>
              <a:t>Automatically available to the </a:t>
            </a:r>
            <a:r>
              <a:rPr lang="en-US" dirty="0" err="1" smtClean="0">
                <a:latin typeface="Courier New"/>
                <a:cs typeface="Courier New"/>
              </a:rPr>
              <a:t>main.qml</a:t>
            </a:r>
            <a:r>
              <a:rPr lang="en-US" dirty="0" smtClean="0"/>
              <a:t> file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7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Reviewing the Registration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17774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qmlRegisterType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CustomComponents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"Timer"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/>
          </a:p>
          <a:p>
            <a:r>
              <a:rPr lang="en-US" dirty="0" smtClean="0"/>
              <a:t>This registers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/>
              <a:t> C</a:t>
            </a:r>
            <a:r>
              <a:rPr lang="en-US" dirty="0"/>
              <a:t>+</a:t>
            </a:r>
            <a:r>
              <a:rPr lang="en-US" dirty="0" smtClean="0"/>
              <a:t>+ class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Available from the </a:t>
            </a:r>
            <a:r>
              <a:rPr lang="en-US" dirty="0" err="1" smtClean="0">
                <a:latin typeface="Courier New"/>
                <a:cs typeface="Courier New"/>
              </a:rPr>
              <a:t>CustomComponents</a:t>
            </a:r>
            <a:r>
              <a:rPr lang="en-US" dirty="0" smtClean="0"/>
              <a:t> QML module</a:t>
            </a:r>
            <a:endParaRPr lang="en-US" dirty="0"/>
          </a:p>
          <a:p>
            <a:pPr lvl="1"/>
            <a:r>
              <a:rPr lang="en-US" dirty="0" smtClean="0"/>
              <a:t>version1.0 (first number is major; second Is minor</a:t>
            </a:r>
            <a:r>
              <a:rPr lang="en-US" dirty="0"/>
              <a:t>) </a:t>
            </a:r>
          </a:p>
          <a:p>
            <a:endParaRPr lang="en-US" dirty="0" smtClean="0"/>
          </a:p>
          <a:p>
            <a:r>
              <a:rPr lang="en-US" dirty="0" smtClean="0"/>
              <a:t>Available as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/>
              <a:t> </a:t>
            </a:r>
            <a:r>
              <a:rPr lang="en-US" dirty="0" smtClean="0"/>
              <a:t>type 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/>
              <a:t> </a:t>
            </a:r>
            <a:r>
              <a:rPr lang="en-US" dirty="0" smtClean="0"/>
              <a:t>type is </a:t>
            </a:r>
            <a:r>
              <a:rPr lang="en-US" dirty="0" smtClean="0"/>
              <a:t>an non</a:t>
            </a:r>
            <a:r>
              <a:rPr lang="en-US" dirty="0"/>
              <a:t>-</a:t>
            </a:r>
            <a:r>
              <a:rPr lang="en-US" dirty="0" smtClean="0"/>
              <a:t>visual item </a:t>
            </a:r>
            <a:endParaRPr lang="en-US" dirty="0"/>
          </a:p>
          <a:p>
            <a:pPr lvl="1"/>
            <a:r>
              <a:rPr lang="en-US" dirty="0" smtClean="0"/>
              <a:t>A subclass of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3+4 Importing and Using the Class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644229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>
                <a:latin typeface="Courier New"/>
                <a:cs typeface="Courier New"/>
              </a:rPr>
              <a:t>main.qm</a:t>
            </a:r>
            <a:r>
              <a:rPr lang="en-US" i="1" dirty="0" err="1"/>
              <a:t>l</a:t>
            </a:r>
            <a:r>
              <a:rPr lang="en-US" i="1" dirty="0"/>
              <a:t> </a:t>
            </a:r>
            <a:r>
              <a:rPr lang="en-US" dirty="0"/>
              <a:t>file: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266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845733"/>
            <a:ext cx="8209301" cy="20570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CustomComponents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Window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visible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true;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500;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</a:t>
            </a:r>
            <a:r>
              <a:rPr lang="en-US" sz="1400" dirty="0" smtClean="0">
                <a:latin typeface="Open Sans Light"/>
                <a:cs typeface="Open Sans Light"/>
              </a:rPr>
              <a:t>ex-simple-timer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939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Properties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116495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>
                <a:latin typeface="Courier New"/>
                <a:cs typeface="Courier New"/>
              </a:rPr>
              <a:t>main.qm</a:t>
            </a:r>
            <a:r>
              <a:rPr lang="en-US" i="1" dirty="0" err="1"/>
              <a:t>l</a:t>
            </a:r>
            <a:r>
              <a:rPr lang="en-US" i="1" dirty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new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interval</a:t>
            </a:r>
            <a:r>
              <a:rPr lang="en-US" dirty="0" smtClean="0"/>
              <a:t> property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267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845733"/>
            <a:ext cx="8209301" cy="20570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interval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…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</a:t>
            </a:r>
            <a:r>
              <a:rPr lang="en-US" sz="1400" dirty="0" smtClean="0">
                <a:latin typeface="Open Sans Light"/>
                <a:cs typeface="Open Sans Light"/>
              </a:rPr>
              <a:t>ex-timer-properties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7149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a Property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timer.h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Q_PROPERTY</a:t>
            </a:r>
            <a:r>
              <a:rPr lang="en-US" dirty="0" smtClean="0"/>
              <a:t> macro to define a new property </a:t>
            </a:r>
            <a:endParaRPr lang="en-US" dirty="0"/>
          </a:p>
          <a:p>
            <a:pPr lvl="1"/>
            <a:r>
              <a:rPr lang="en-US" dirty="0" smtClean="0"/>
              <a:t>Named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interval</a:t>
            </a:r>
            <a:r>
              <a:rPr lang="en-US" dirty="0" smtClean="0"/>
              <a:t> with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type </a:t>
            </a:r>
          </a:p>
          <a:p>
            <a:pPr lvl="1"/>
            <a:r>
              <a:rPr lang="en-US" dirty="0" smtClean="0"/>
              <a:t>With getter and setter,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interval() </a:t>
            </a:r>
            <a:r>
              <a:rPr lang="en-US" dirty="0" smtClean="0"/>
              <a:t>and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setInterval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Emits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intervalChanged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 signal when the value changes </a:t>
            </a:r>
            <a:endParaRPr lang="en-US" dirty="0"/>
          </a:p>
          <a:p>
            <a:r>
              <a:rPr lang="en-US" dirty="0" smtClean="0"/>
              <a:t>The signal is just a notification</a:t>
            </a:r>
            <a:endParaRPr lang="en-US" dirty="0"/>
          </a:p>
          <a:p>
            <a:pPr lvl="1"/>
            <a:r>
              <a:rPr lang="en-US" dirty="0" smtClean="0"/>
              <a:t>It contains no value </a:t>
            </a:r>
          </a:p>
          <a:p>
            <a:pPr lvl="1"/>
            <a:r>
              <a:rPr lang="en-US" dirty="0" smtClean="0"/>
              <a:t>We must emit it to make property bindings work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268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91739"/>
            <a:ext cx="8209301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</a:t>
            </a:r>
            <a:r>
              <a:rPr lang="en-US" dirty="0" smtClean="0">
                <a:latin typeface="Courier New"/>
                <a:cs typeface="Courier New"/>
              </a:rPr>
              <a:t>NOTIFY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intervalChanged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 // Or use MEMBER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….</a:t>
            </a:r>
          </a:p>
        </p:txBody>
      </p:sp>
    </p:spTree>
    <p:extLst>
      <p:ext uri="{BB962C8B-B14F-4D97-AF65-F5344CB8AC3E}">
        <p14:creationId xmlns:p14="http://schemas.microsoft.com/office/powerpoint/2010/main" val="152946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Getter, Setter and Signal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timer.h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Declare the getter and setter</a:t>
            </a:r>
            <a:endParaRPr lang="en-US" dirty="0"/>
          </a:p>
          <a:p>
            <a:r>
              <a:rPr lang="en-US" dirty="0" smtClean="0"/>
              <a:t>Declare the </a:t>
            </a:r>
            <a:r>
              <a:rPr lang="en-US" dirty="0" err="1" smtClean="0"/>
              <a:t>notifier</a:t>
            </a:r>
            <a:r>
              <a:rPr lang="en-US" dirty="0" smtClean="0"/>
              <a:t> signal</a:t>
            </a:r>
            <a:endParaRPr lang="en-US" dirty="0"/>
          </a:p>
          <a:p>
            <a:r>
              <a:rPr lang="en-US" dirty="0" smtClean="0"/>
              <a:t>Contained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QTimer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object holds actual value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269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91739"/>
            <a:ext cx="8209301" cy="16763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setInterval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msec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interval();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intervalChanged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8643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Summary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r>
              <a:rPr lang="en-US" dirty="0"/>
              <a:t>QML defines user interfaces using </a:t>
            </a:r>
            <a:r>
              <a:rPr lang="en-US" dirty="0" smtClean="0"/>
              <a:t>QML types and </a:t>
            </a:r>
            <a:r>
              <a:rPr lang="en-US" dirty="0"/>
              <a:t>properties</a:t>
            </a:r>
          </a:p>
          <a:p>
            <a:pPr lvl="1"/>
            <a:r>
              <a:rPr lang="en-US" dirty="0" smtClean="0"/>
              <a:t>Types are </a:t>
            </a:r>
            <a:r>
              <a:rPr lang="en-US" dirty="0"/>
              <a:t>the structures in QML source code </a:t>
            </a:r>
          </a:p>
          <a:p>
            <a:pPr lvl="1"/>
            <a:r>
              <a:rPr lang="en-US" dirty="0"/>
              <a:t>Items are visual </a:t>
            </a:r>
            <a:r>
              <a:rPr lang="en-US" dirty="0" smtClean="0"/>
              <a:t>types</a:t>
            </a:r>
            <a:endParaRPr lang="en-US" dirty="0"/>
          </a:p>
          <a:p>
            <a:r>
              <a:rPr lang="en-US" dirty="0"/>
              <a:t>Standard </a:t>
            </a:r>
            <a:r>
              <a:rPr lang="en-US" dirty="0" smtClean="0"/>
              <a:t>types contain </a:t>
            </a:r>
            <a:r>
              <a:rPr lang="en-US" dirty="0"/>
              <a:t>properties and methods </a:t>
            </a:r>
          </a:p>
          <a:p>
            <a:pPr lvl="1"/>
            <a:r>
              <a:rPr lang="en-US" dirty="0"/>
              <a:t>Properties can be changed from their default values </a:t>
            </a:r>
          </a:p>
          <a:p>
            <a:pPr lvl="1"/>
            <a:r>
              <a:rPr lang="en-US" dirty="0"/>
              <a:t>Property values can be </a:t>
            </a:r>
            <a:r>
              <a:rPr lang="en-US" dirty="0" smtClean="0"/>
              <a:t>JavaScript expressions</a:t>
            </a:r>
            <a:endParaRPr lang="en-US" dirty="0"/>
          </a:p>
          <a:p>
            <a:pPr lvl="1"/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328930"/>
                </a:solidFill>
                <a:latin typeface="Courier New"/>
                <a:cs typeface="Courier New"/>
              </a:rPr>
              <a:t>d</a:t>
            </a:r>
            <a:r>
              <a:rPr lang="en-US" dirty="0" smtClean="0"/>
              <a:t> </a:t>
            </a:r>
            <a:r>
              <a:rPr lang="en-US" dirty="0"/>
              <a:t>properties give identities to </a:t>
            </a:r>
            <a:r>
              <a:rPr lang="en-US" dirty="0" smtClean="0"/>
              <a:t>objects </a:t>
            </a:r>
            <a:endParaRPr lang="en-US" dirty="0"/>
          </a:p>
          <a:p>
            <a:r>
              <a:rPr lang="en-US" dirty="0"/>
              <a:t>Properties are bound together</a:t>
            </a:r>
          </a:p>
          <a:p>
            <a:pPr lvl="1"/>
            <a:r>
              <a:rPr lang="en-US" dirty="0"/>
              <a:t>When a property changes, the properties that reference it are updated </a:t>
            </a:r>
          </a:p>
          <a:p>
            <a:r>
              <a:rPr lang="en-US" dirty="0"/>
              <a:t>Some standard </a:t>
            </a:r>
            <a:r>
              <a:rPr lang="en-US" dirty="0" smtClean="0"/>
              <a:t>types define </a:t>
            </a:r>
            <a:r>
              <a:rPr lang="en-US" dirty="0"/>
              <a:t>methods </a:t>
            </a:r>
          </a:p>
          <a:p>
            <a:r>
              <a:rPr lang="en-US" dirty="0"/>
              <a:t>A range of built-in types is provided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1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Getter and Setter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timer.cpp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Do not emit </a:t>
            </a:r>
            <a:r>
              <a:rPr lang="en-US" dirty="0" err="1" smtClean="0"/>
              <a:t>notifier</a:t>
            </a:r>
            <a:r>
              <a:rPr lang="en-US" dirty="0" smtClean="0"/>
              <a:t> signal if value does not actually change</a:t>
            </a:r>
          </a:p>
          <a:p>
            <a:r>
              <a:rPr lang="en-US" dirty="0" smtClean="0"/>
              <a:t>Important to break cyclic dependencies in property bindings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270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91738"/>
            <a:ext cx="8209301" cy="27262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setInterval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msec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-&gt;interval()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msec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return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-&gt;stop();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setInterval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msec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-&gt;start();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Q_EMIT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intervalChanged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::interval()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-&gt;interval();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525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Items and Properties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Register new QML types using </a:t>
            </a:r>
            <a:r>
              <a:rPr lang="en-US" dirty="0" err="1" smtClean="0">
                <a:solidFill>
                  <a:schemeClr val="accent2"/>
                </a:solidFill>
                <a:latin typeface="Courier New"/>
                <a:cs typeface="Courier New"/>
              </a:rPr>
              <a:t>qmlRegisterType</a:t>
            </a:r>
            <a:endParaRPr lang="en-US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New non</a:t>
            </a:r>
            <a:r>
              <a:rPr lang="en-US" dirty="0"/>
              <a:t>-</a:t>
            </a:r>
            <a:r>
              <a:rPr lang="en-US" dirty="0" smtClean="0"/>
              <a:t>GUI types are subclasses of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 smtClean="0"/>
              <a:t>Add QML properties</a:t>
            </a:r>
            <a:endParaRPr lang="en-US" dirty="0"/>
          </a:p>
          <a:p>
            <a:pPr lvl="1"/>
            <a:r>
              <a:rPr lang="en-US" dirty="0" smtClean="0"/>
              <a:t>Define C</a:t>
            </a:r>
            <a:r>
              <a:rPr lang="en-US" dirty="0"/>
              <a:t>+</a:t>
            </a:r>
            <a:r>
              <a:rPr lang="en-US" dirty="0" smtClean="0"/>
              <a:t>+ properties with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NOTIFY</a:t>
            </a:r>
            <a:r>
              <a:rPr lang="en-US" dirty="0" smtClean="0"/>
              <a:t> signals </a:t>
            </a:r>
          </a:p>
          <a:p>
            <a:pPr lvl="1"/>
            <a:r>
              <a:rPr lang="en-US" dirty="0" smtClean="0"/>
              <a:t>Notifications are used to maintain the bindings between items</a:t>
            </a:r>
            <a:endParaRPr lang="en-US" dirty="0"/>
          </a:p>
          <a:p>
            <a:pPr lvl="1"/>
            <a:r>
              <a:rPr lang="en-US" i="1" dirty="0" smtClean="0"/>
              <a:t>Only </a:t>
            </a:r>
            <a:r>
              <a:rPr lang="en-US" dirty="0" smtClean="0"/>
              <a:t>emit </a:t>
            </a:r>
            <a:r>
              <a:rPr lang="en-US" dirty="0" err="1" smtClean="0"/>
              <a:t>notifier</a:t>
            </a:r>
            <a:r>
              <a:rPr lang="en-US" dirty="0" smtClean="0"/>
              <a:t> signals if value actually changes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1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Signals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main.qml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new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onTimeout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signal handler</a:t>
            </a:r>
            <a:endParaRPr lang="en-US" dirty="0"/>
          </a:p>
          <a:p>
            <a:pPr lvl="1"/>
            <a:r>
              <a:rPr lang="en-US" dirty="0" smtClean="0"/>
              <a:t>Outputs a message to </a:t>
            </a:r>
            <a:r>
              <a:rPr lang="en-US" dirty="0" err="1" smtClean="0"/>
              <a:t>stderr</a:t>
            </a:r>
            <a:r>
              <a:rPr lang="en-US" dirty="0"/>
              <a:t>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272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57873"/>
            <a:ext cx="8209301" cy="22351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interval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onTimeout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55AF"/>
                </a:solidFill>
                <a:latin typeface="Courier New"/>
                <a:cs typeface="Courier New"/>
              </a:rPr>
              <a:t>           </a:t>
            </a:r>
            <a:r>
              <a:rPr lang="en-US" i="1" dirty="0" err="1" smtClean="0">
                <a:solidFill>
                  <a:srgbClr val="0055AF"/>
                </a:solidFill>
                <a:latin typeface="Courier New"/>
                <a:cs typeface="Courier New"/>
              </a:rPr>
              <a:t>console</a:t>
            </a:r>
            <a:r>
              <a:rPr lang="en-US" dirty="0" err="1" smtClean="0">
                <a:latin typeface="Courier New"/>
                <a:cs typeface="Courier New"/>
              </a:rPr>
              <a:t>.log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fired!"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</a:t>
            </a:r>
            <a:r>
              <a:rPr lang="en-US" sz="1400" dirty="0" smtClean="0">
                <a:latin typeface="Open Sans Light"/>
                <a:cs typeface="Open Sans Light"/>
              </a:rPr>
              <a:t>ex-timer-signals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059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a Signal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timer.h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timeout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 signal</a:t>
            </a:r>
          </a:p>
          <a:p>
            <a:pPr lvl="1"/>
            <a:r>
              <a:rPr lang="en-US" dirty="0" smtClean="0"/>
              <a:t>This will have a corresponding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onTimeout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handler in QML</a:t>
            </a:r>
            <a:endParaRPr lang="en-US" dirty="0"/>
          </a:p>
          <a:p>
            <a:pPr lvl="1"/>
            <a:r>
              <a:rPr lang="en-US" dirty="0" smtClean="0"/>
              <a:t>We will emit this whenever the contained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QTimer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object fires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273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57873"/>
            <a:ext cx="8209301" cy="846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Q_SIGNALS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timeout();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intervalChanged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7569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Emitting the Signal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timer.cpp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Change the constructor</a:t>
            </a:r>
            <a:endParaRPr lang="en-US" dirty="0"/>
          </a:p>
          <a:p>
            <a:r>
              <a:rPr lang="en-US" dirty="0" smtClean="0"/>
              <a:t>Connect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::timeout(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 signal to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::timeout(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 signal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274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57873"/>
            <a:ext cx="8209301" cy="1507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::Timer(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timeout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timeout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9169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the Signal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main.qml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C</a:t>
            </a:r>
            <a:r>
              <a:rPr lang="en-US" dirty="0"/>
              <a:t>++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::timeout(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 signal is emitted</a:t>
            </a:r>
            <a:endParaRPr lang="en-US" dirty="0"/>
          </a:p>
          <a:p>
            <a:pPr lvl="1"/>
            <a:r>
              <a:rPr lang="en-US" dirty="0" smtClean="0"/>
              <a:t>Connection means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::timeout(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 is emitted </a:t>
            </a:r>
          </a:p>
          <a:p>
            <a:r>
              <a:rPr lang="en-US" dirty="0" smtClean="0"/>
              <a:t>In QML: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/>
              <a:t> item's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onTimeout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handler is called </a:t>
            </a:r>
          </a:p>
          <a:p>
            <a:pPr lvl="1"/>
            <a:r>
              <a:rPr lang="en-US" dirty="0" smtClean="0"/>
              <a:t>Outputs message to </a:t>
            </a:r>
            <a:r>
              <a:rPr lang="en-US" dirty="0" err="1" smtClean="0"/>
              <a:t>stderr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275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57873"/>
            <a:ext cx="8209301" cy="1507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interval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onTimeout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55AF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0055AF"/>
                </a:solidFill>
                <a:latin typeface="Courier New"/>
                <a:cs typeface="Courier New"/>
              </a:rPr>
              <a:t>console</a:t>
            </a:r>
            <a:r>
              <a:rPr lang="en-US" dirty="0" err="1" smtClean="0">
                <a:latin typeface="Courier New"/>
                <a:cs typeface="Courier New"/>
              </a:rPr>
              <a:t>.log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fired!"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505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Methods to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ways to add methods that can be called from QML: </a:t>
            </a:r>
          </a:p>
          <a:p>
            <a:r>
              <a:rPr lang="en-US" dirty="0" smtClean="0"/>
              <a:t>Create </a:t>
            </a:r>
            <a:r>
              <a:rPr lang="en-US" dirty="0"/>
              <a:t>C++ slots </a:t>
            </a:r>
            <a:endParaRPr lang="en-US" dirty="0" smtClean="0"/>
          </a:p>
          <a:p>
            <a:pPr lvl="1"/>
            <a:r>
              <a:rPr lang="en-US" dirty="0" smtClean="0"/>
              <a:t>Automatically exposed to QML</a:t>
            </a:r>
            <a:endParaRPr lang="en-US" dirty="0"/>
          </a:p>
          <a:p>
            <a:pPr lvl="1"/>
            <a:r>
              <a:rPr lang="en-US" dirty="0" smtClean="0"/>
              <a:t>Useful for methods that do not return values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Mark </a:t>
            </a:r>
            <a:r>
              <a:rPr lang="en-US" dirty="0"/>
              <a:t>regular C++ functions as </a:t>
            </a:r>
            <a:r>
              <a:rPr lang="en-US" dirty="0" err="1"/>
              <a:t>invokable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Allows values to be returned </a:t>
            </a:r>
            <a:endParaRPr lang="en-US" dirty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21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Slots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5515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main.qml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277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91738"/>
            <a:ext cx="8209301" cy="3403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interval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onTimeout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55AF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0055AF"/>
                </a:solidFill>
                <a:latin typeface="Courier New"/>
                <a:cs typeface="Courier New"/>
              </a:rPr>
              <a:t>console</a:t>
            </a:r>
            <a:r>
              <a:rPr lang="en-US" dirty="0" err="1" smtClean="0">
                <a:latin typeface="Courier New"/>
                <a:cs typeface="Courier New"/>
              </a:rPr>
              <a:t>.log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fired!"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 err="1" smtClean="0">
                <a:latin typeface="Courier New"/>
                <a:cs typeface="Courier New"/>
              </a:rPr>
              <a:t>.active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false)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 err="1" smtClean="0">
                <a:latin typeface="Courier New"/>
                <a:cs typeface="Courier New"/>
              </a:rPr>
              <a:t>.start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 err="1" smtClean="0">
                <a:latin typeface="Courier New"/>
                <a:cs typeface="Courier New"/>
              </a:rPr>
              <a:t>.stop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371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Slots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 smtClean="0"/>
              <a:t>QML type </a:t>
            </a:r>
            <a:r>
              <a:rPr lang="en-US" dirty="0" smtClean="0">
                <a:latin typeface="Courier New"/>
                <a:cs typeface="Courier New"/>
              </a:rPr>
              <a:t>Timer</a:t>
            </a:r>
            <a:r>
              <a:rPr lang="en-US" dirty="0" smtClean="0"/>
              <a:t> </a:t>
            </a:r>
            <a:r>
              <a:rPr lang="en-US" dirty="0" smtClean="0"/>
              <a:t>now has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start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stop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 </a:t>
            </a:r>
            <a:r>
              <a:rPr lang="en-US" dirty="0" smtClean="0"/>
              <a:t>methods</a:t>
            </a:r>
            <a:endParaRPr lang="en-US" dirty="0"/>
          </a:p>
          <a:p>
            <a:r>
              <a:rPr lang="en-US" dirty="0" smtClean="0"/>
              <a:t>Normally, could just use properties to change state</a:t>
            </a:r>
            <a:r>
              <a:rPr lang="en-US" dirty="0"/>
              <a:t>... </a:t>
            </a:r>
          </a:p>
          <a:p>
            <a:r>
              <a:rPr lang="en-US" dirty="0" smtClean="0"/>
              <a:t>For example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running</a:t>
            </a:r>
            <a:r>
              <a:rPr lang="en-US" dirty="0" smtClean="0"/>
              <a:t> property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</a:t>
            </a:r>
            <a:r>
              <a:rPr lang="en-US" sz="1400" dirty="0" smtClean="0">
                <a:latin typeface="Open Sans Light"/>
                <a:cs typeface="Open Sans Light"/>
              </a:rPr>
              <a:t>ex-timer-slots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218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Slots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timer.h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Added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start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stop()</a:t>
            </a:r>
            <a:r>
              <a:rPr lang="en-US" dirty="0" smtClean="0"/>
              <a:t> slots to public slots section</a:t>
            </a:r>
            <a:endParaRPr lang="en-US" dirty="0"/>
          </a:p>
          <a:p>
            <a:r>
              <a:rPr lang="en-US" dirty="0" smtClean="0"/>
              <a:t>No difference to declaring slots in pure C</a:t>
            </a:r>
            <a:r>
              <a:rPr lang="en-US" dirty="0"/>
              <a:t>+</a:t>
            </a:r>
            <a:r>
              <a:rPr lang="en-US" dirty="0" smtClean="0"/>
              <a:t>+ application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279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57873"/>
            <a:ext cx="8209301" cy="880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ublic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Q_SLOTS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start();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stop();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651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Questions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How do you load a QML module?</a:t>
            </a:r>
          </a:p>
          <a:p>
            <a:r>
              <a:rPr lang="en-US" dirty="0"/>
              <a:t>What is the difference between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Rectangle</a:t>
            </a:r>
            <a:r>
              <a:rPr lang="en-US" dirty="0"/>
              <a:t> and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width</a:t>
            </a:r>
            <a:r>
              <a:rPr lang="en-US" dirty="0"/>
              <a:t>?</a:t>
            </a:r>
          </a:p>
          <a:p>
            <a:r>
              <a:rPr lang="en-US" dirty="0"/>
              <a:t>How would you create an </a:t>
            </a:r>
            <a:r>
              <a:rPr lang="en-US" dirty="0" smtClean="0"/>
              <a:t>object with </a:t>
            </a:r>
            <a:r>
              <a:rPr lang="en-US" dirty="0"/>
              <a:t>an identity?</a:t>
            </a:r>
          </a:p>
          <a:p>
            <a:r>
              <a:rPr lang="en-US" dirty="0"/>
              <a:t>What syntax do you use to refer to a property of another </a:t>
            </a:r>
            <a:r>
              <a:rPr lang="en-US" dirty="0" smtClean="0"/>
              <a:t>object? 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99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Slots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timer.cpp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Remember to emit </a:t>
            </a:r>
            <a:r>
              <a:rPr lang="en-US" dirty="0" err="1" smtClean="0"/>
              <a:t>notifier</a:t>
            </a:r>
            <a:r>
              <a:rPr lang="en-US" dirty="0" smtClean="0"/>
              <a:t> signal for any changing properties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280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625605"/>
            <a:ext cx="8209301" cy="2878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::start()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isActive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return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-&gt;start();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Q_EMIT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activeChanged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::stop()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!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isActive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return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-&gt;stop();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Q_EMIT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activeChanged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3561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Methods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main.qml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Timer now has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randomInterval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 method</a:t>
            </a:r>
          </a:p>
          <a:p>
            <a:pPr lvl="1"/>
            <a:r>
              <a:rPr lang="en-US" dirty="0" smtClean="0"/>
              <a:t>Obtain a random interval using this method</a:t>
            </a:r>
            <a:endParaRPr lang="en-US" dirty="0"/>
          </a:p>
          <a:p>
            <a:pPr lvl="1"/>
            <a:r>
              <a:rPr lang="en-US" dirty="0" smtClean="0"/>
              <a:t>Accepts arguments for min and max intervals </a:t>
            </a:r>
          </a:p>
          <a:p>
            <a:pPr lvl="1"/>
            <a:r>
              <a:rPr lang="en-US" dirty="0" smtClean="0"/>
              <a:t>Set the interval using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interval</a:t>
            </a:r>
            <a:r>
              <a:rPr lang="en-US" dirty="0" smtClean="0"/>
              <a:t> property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281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625605"/>
            <a:ext cx="8209301" cy="1727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interval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 err="1">
                <a:latin typeface="Courier New"/>
                <a:cs typeface="Courier New"/>
              </a:rPr>
              <a:t>.randomInterval</a:t>
            </a:r>
            <a:r>
              <a:rPr lang="en-US" dirty="0" smtClean="0">
                <a:latin typeface="Courier New"/>
                <a:cs typeface="Courier New"/>
              </a:rPr>
              <a:t>(500</a:t>
            </a:r>
            <a:r>
              <a:rPr lang="en-US" dirty="0"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1500)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onTimeout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55AF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0055AF"/>
                </a:solidFill>
                <a:latin typeface="Courier New"/>
                <a:cs typeface="Courier New"/>
              </a:rPr>
              <a:t>console</a:t>
            </a:r>
            <a:r>
              <a:rPr lang="en-US" dirty="0" err="1" smtClean="0">
                <a:latin typeface="Courier New"/>
                <a:cs typeface="Courier New"/>
              </a:rPr>
              <a:t>.log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fired!"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i="1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-integration/ex-methods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776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a Method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timer.h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Define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randomInterval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 function</a:t>
            </a:r>
            <a:endParaRPr lang="en-US" dirty="0"/>
          </a:p>
          <a:p>
            <a:pPr lvl="1"/>
            <a:r>
              <a:rPr lang="en-US" dirty="0" smtClean="0"/>
              <a:t>Add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Q_INVOKABLE</a:t>
            </a:r>
            <a:r>
              <a:rPr lang="en-US" dirty="0" smtClean="0"/>
              <a:t> macro before the declaration </a:t>
            </a:r>
          </a:p>
          <a:p>
            <a:pPr lvl="1"/>
            <a:r>
              <a:rPr lang="en-US" dirty="0" smtClean="0"/>
              <a:t>Returns an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/>
              <a:t> value</a:t>
            </a:r>
            <a:endParaRPr lang="en-US" dirty="0"/>
          </a:p>
          <a:p>
            <a:pPr lvl="1"/>
            <a:r>
              <a:rPr lang="en-US" i="1" dirty="0" smtClean="0"/>
              <a:t>Cannot </a:t>
            </a:r>
            <a:r>
              <a:rPr lang="en-US" dirty="0" smtClean="0"/>
              <a:t>return a 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/>
              <a:t> reference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282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74807"/>
            <a:ext cx="8209301" cy="1185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explicit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Q_INVOKABLE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randomInterval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min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max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930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a Method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timer.cpp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the new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randomInterval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 function</a:t>
            </a:r>
            <a:endParaRPr lang="en-US" dirty="0"/>
          </a:p>
          <a:p>
            <a:pPr lvl="1"/>
            <a:r>
              <a:rPr lang="en-US" dirty="0" smtClean="0"/>
              <a:t>The pseudo</a:t>
            </a:r>
            <a:r>
              <a:rPr lang="en-US" dirty="0"/>
              <a:t>-</a:t>
            </a:r>
            <a:r>
              <a:rPr lang="en-US" dirty="0" smtClean="0"/>
              <a:t>random number generator has already been seeded </a:t>
            </a:r>
          </a:p>
          <a:p>
            <a:pPr lvl="1"/>
            <a:r>
              <a:rPr lang="en-US" dirty="0" smtClean="0"/>
              <a:t>Simply return an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Do not use the </a:t>
            </a:r>
            <a:r>
              <a:rPr lang="en-US" sz="1600" dirty="0" smtClean="0">
                <a:solidFill>
                  <a:srgbClr val="408500"/>
                </a:solidFill>
                <a:latin typeface="Courier New"/>
                <a:cs typeface="Courier New"/>
              </a:rPr>
              <a:t>Q_INVOKABLE</a:t>
            </a:r>
            <a:r>
              <a:rPr lang="en-US" sz="1600" dirty="0" smtClean="0"/>
              <a:t> </a:t>
            </a:r>
            <a:r>
              <a:rPr lang="en-US" dirty="0" smtClean="0"/>
              <a:t>macro in the source file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283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74807"/>
            <a:ext cx="8209301" cy="1744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randomInterval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min,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range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min;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msec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min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qrand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range;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"Random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msec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msecs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msec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7748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Summary of Signals, Slots and Methods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Define signals</a:t>
            </a:r>
            <a:endParaRPr lang="en-US" dirty="0"/>
          </a:p>
          <a:p>
            <a:pPr lvl="1"/>
            <a:r>
              <a:rPr lang="en-US" dirty="0" smtClean="0"/>
              <a:t>Connect to Qt signals with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onSignal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syntax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Define QML</a:t>
            </a:r>
            <a:r>
              <a:rPr lang="en-US" dirty="0"/>
              <a:t>-</a:t>
            </a:r>
            <a:r>
              <a:rPr lang="en-US" dirty="0" smtClean="0"/>
              <a:t>callable methods</a:t>
            </a:r>
            <a:endParaRPr lang="en-US" dirty="0"/>
          </a:p>
          <a:p>
            <a:pPr lvl="1"/>
            <a:r>
              <a:rPr lang="en-US" dirty="0" smtClean="0"/>
              <a:t>Reuse slots as QML</a:t>
            </a:r>
            <a:r>
              <a:rPr lang="en-US" dirty="0"/>
              <a:t>-</a:t>
            </a:r>
            <a:r>
              <a:rPr lang="en-US" dirty="0" smtClean="0"/>
              <a:t>callable methods</a:t>
            </a:r>
            <a:endParaRPr lang="en-US" dirty="0"/>
          </a:p>
          <a:p>
            <a:pPr lvl="1"/>
            <a:r>
              <a:rPr lang="en-US" dirty="0" smtClean="0"/>
              <a:t>Methods that return values are marked using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Q_INVOKABLE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9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</a:t>
            </a:r>
            <a:r>
              <a:rPr lang="en-US" dirty="0" err="1"/>
              <a:t>QPainter</a:t>
            </a:r>
            <a:r>
              <a:rPr lang="en-US" dirty="0"/>
              <a:t> based GUI </a:t>
            </a:r>
            <a:r>
              <a:rPr lang="en-US" dirty="0" smtClean="0"/>
              <a:t>Class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Derive from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QQuickPaintedItem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Implement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paint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(...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Similar to non GUI classes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Export object from C</a:t>
            </a:r>
            <a:r>
              <a:rPr lang="en-US" dirty="0"/>
              <a:t>+</a:t>
            </a:r>
            <a:r>
              <a:rPr lang="en-US" dirty="0" smtClean="0"/>
              <a:t>+</a:t>
            </a:r>
            <a:endParaRPr lang="en-US" dirty="0"/>
          </a:p>
          <a:p>
            <a:pPr lvl="1"/>
            <a:r>
              <a:rPr lang="en-US" dirty="0" smtClean="0"/>
              <a:t>Import and use in QML</a:t>
            </a:r>
            <a:endParaRPr lang="en-US" dirty="0"/>
          </a:p>
          <a:p>
            <a:pPr lvl="1"/>
            <a:r>
              <a:rPr lang="en-US" dirty="0" smtClean="0"/>
              <a:t>Properties, signals</a:t>
            </a:r>
            <a:r>
              <a:rPr lang="en-US" dirty="0"/>
              <a:t>/</a:t>
            </a:r>
            <a:r>
              <a:rPr lang="en-US" dirty="0" smtClean="0"/>
              <a:t>slots,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Q_INVOKABLE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9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Exporting a </a:t>
            </a:r>
            <a:r>
              <a:rPr lang="en-US" dirty="0" err="1"/>
              <a:t>QPainter</a:t>
            </a:r>
            <a:r>
              <a:rPr lang="en-US" dirty="0"/>
              <a:t> based GUI </a:t>
            </a:r>
            <a:r>
              <a:rPr lang="en-US" dirty="0" smtClean="0"/>
              <a:t>Class </a:t>
            </a:r>
            <a:r>
              <a:rPr lang="en-US" dirty="0"/>
              <a:t>cont'd.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QQuickPaintedItem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EllipseItem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QQuickPaintedItem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EllipseItem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ellips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22" y="1100666"/>
            <a:ext cx="2768601" cy="184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4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Exporting a </a:t>
            </a:r>
            <a:r>
              <a:rPr lang="en-US" dirty="0" err="1"/>
              <a:t>QPainter</a:t>
            </a:r>
            <a:r>
              <a:rPr lang="en-US" dirty="0"/>
              <a:t> based GUI </a:t>
            </a:r>
            <a:r>
              <a:rPr lang="en-US" dirty="0" smtClean="0"/>
              <a:t>Class </a:t>
            </a:r>
            <a:r>
              <a:rPr lang="en-US" dirty="0"/>
              <a:t>cont'd.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EllipseItem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EllipseItem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QQuickPaintedItem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(parent)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EllipseItem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*painter)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halfPenWidth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qMax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(painter-&gt;pen().width()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boundingRect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rect.adjust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halfPenWidth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halfPenWidth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halfPenWidth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halfPenWidth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drawEllipse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4923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Exporting a </a:t>
            </a:r>
            <a:r>
              <a:rPr lang="en-US" dirty="0" err="1"/>
              <a:t>QPainter</a:t>
            </a:r>
            <a:r>
              <a:rPr lang="en-US" dirty="0"/>
              <a:t> based GUI </a:t>
            </a:r>
            <a:r>
              <a:rPr lang="en-US" dirty="0" smtClean="0"/>
              <a:t>Class </a:t>
            </a:r>
            <a:r>
              <a:rPr lang="en-US" dirty="0"/>
              <a:t>cont'd.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QGuiApplication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QQmlApplicationEngine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ellipseitem.h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QGuiApplication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qmlRegisterType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EllipseItem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"Shapes"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"Ellipse"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QQmlApplicationEngine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engine;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engine.load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QUrl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qrc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:/ellipse1.qml"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3118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Exporting a </a:t>
            </a:r>
            <a:r>
              <a:rPr lang="en-US" dirty="0" err="1"/>
              <a:t>QPainter</a:t>
            </a:r>
            <a:r>
              <a:rPr lang="en-US" dirty="0"/>
              <a:t> based GUI </a:t>
            </a:r>
            <a:r>
              <a:rPr lang="en-US" dirty="0" smtClean="0"/>
              <a:t>Class </a:t>
            </a:r>
            <a:r>
              <a:rPr lang="en-US" dirty="0"/>
              <a:t>cont'd.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5515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smtClean="0">
                <a:latin typeface="Courier New"/>
                <a:cs typeface="Courier New"/>
              </a:rPr>
              <a:t>ellipse1.qml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289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74806"/>
            <a:ext cx="8209301" cy="29294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Shapes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Window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visible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Ellipse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11" name="Picture 10" descr="ellips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22" y="1659455"/>
            <a:ext cx="2768601" cy="18457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-integration/ex-simple-item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51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dirty="0" smtClean="0"/>
              <a:t>Nested Items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6" y="1370838"/>
            <a:ext cx="5383742" cy="378498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The image on the right shows two items and two child items inside a 400 × 400 rectangle. </a:t>
            </a:r>
            <a:endParaRPr lang="en-US" dirty="0" smtClean="0"/>
          </a:p>
          <a:p>
            <a:pPr indent="0">
              <a:buNone/>
            </a:pPr>
            <a:endParaRPr lang="en-US" dirty="0"/>
          </a:p>
          <a:p>
            <a:pPr marL="454950" lvl="1">
              <a:buFont typeface="+mj-lt"/>
              <a:buAutoNum type="arabicPeriod"/>
            </a:pPr>
            <a:r>
              <a:rPr lang="en-US" dirty="0"/>
              <a:t>Recreate the scene using Rectangle items. </a:t>
            </a:r>
          </a:p>
          <a:p>
            <a:pPr marL="454950" lvl="1">
              <a:buFont typeface="+mj-lt"/>
              <a:buAutoNum type="arabicPeriod"/>
            </a:pPr>
            <a:r>
              <a:rPr lang="en-US" dirty="0"/>
              <a:t>Can items overlap? Experiment by moving the light blue or green rectangles. </a:t>
            </a:r>
          </a:p>
          <a:p>
            <a:pPr marL="454950" lvl="1">
              <a:buFont typeface="+mj-lt"/>
              <a:buAutoNum type="arabicPeriod"/>
            </a:pPr>
            <a:r>
              <a:rPr lang="en-US" dirty="0"/>
              <a:t>Can child items be displayed outside their parents? Experiment by giving one of the child items negative coordinates.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 descr="nested-elem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45" y="137083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Scene Graph based GUI </a:t>
            </a:r>
            <a:r>
              <a:rPr lang="en-US" dirty="0" smtClean="0"/>
              <a:t>Class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Derive from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QQuickItem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Implement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updatePaintNode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...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Create and initialize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QSGNode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subclass (</a:t>
            </a:r>
            <a:r>
              <a:rPr lang="en-US" dirty="0"/>
              <a:t>e.g</a:t>
            </a:r>
            <a:r>
              <a:rPr lang="en-US" dirty="0" smtClean="0"/>
              <a:t>.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QSGGeometryNode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QSGGeometry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to specify the mesh</a:t>
            </a:r>
            <a:endParaRPr lang="en-US" dirty="0"/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QSGMaterial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to specify the texture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Similar to non GUI classes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Export object from C</a:t>
            </a:r>
            <a:r>
              <a:rPr lang="en-US" dirty="0"/>
              <a:t>+</a:t>
            </a:r>
            <a:r>
              <a:rPr lang="en-US" dirty="0" smtClean="0"/>
              <a:t>+</a:t>
            </a:r>
            <a:endParaRPr lang="en-US" dirty="0"/>
          </a:p>
          <a:p>
            <a:pPr lvl="1"/>
            <a:r>
              <a:rPr lang="en-US" dirty="0" smtClean="0"/>
              <a:t>Import and use in QML</a:t>
            </a:r>
            <a:endParaRPr lang="en-US" dirty="0"/>
          </a:p>
          <a:p>
            <a:pPr lvl="1"/>
            <a:r>
              <a:rPr lang="en-US" dirty="0" smtClean="0"/>
              <a:t>Properties, signals</a:t>
            </a:r>
            <a:r>
              <a:rPr lang="en-US" dirty="0"/>
              <a:t>/</a:t>
            </a:r>
            <a:r>
              <a:rPr lang="en-US" dirty="0" smtClean="0"/>
              <a:t>slots,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Q_INVOKABLE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Exporting </a:t>
            </a:r>
            <a:r>
              <a:rPr lang="en-US" dirty="0"/>
              <a:t>a Scene Graph based GUI </a:t>
            </a:r>
            <a:r>
              <a:rPr lang="en-US" dirty="0" smtClean="0"/>
              <a:t>Class </a:t>
            </a:r>
            <a:r>
              <a:rPr lang="en-US" dirty="0"/>
              <a:t>cont'd.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397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QSGGeometry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QSGFlatColorMaterial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TriangleItem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TriangleItem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protected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QSGNode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updatePaintNode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UpdatePaintNodeData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QSGGeometry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QSGFlatColorMaterial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m_material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7" name="Picture 6" descr="triangle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22" y="1100666"/>
            <a:ext cx="2768601" cy="186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8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Exporting </a:t>
            </a:r>
            <a:r>
              <a:rPr lang="en-US" dirty="0"/>
              <a:t>a Scene Graph based GUI </a:t>
            </a:r>
            <a:r>
              <a:rPr lang="en-US" dirty="0" smtClean="0"/>
              <a:t>Class </a:t>
            </a:r>
            <a:r>
              <a:rPr lang="en-US" dirty="0"/>
              <a:t>cont'd.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397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triangleitem.h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QSGGeometryNode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TriangleItem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TriangleItem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(parent),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::defaultAttributes_Point2D(),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setFlag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ItemHasContents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m_material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.setColor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791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Exporting </a:t>
            </a:r>
            <a:r>
              <a:rPr lang="en-US" dirty="0"/>
              <a:t>a Scene Graph based GUI </a:t>
            </a:r>
            <a:r>
              <a:rPr lang="en-US" dirty="0" smtClean="0"/>
              <a:t>Class </a:t>
            </a:r>
            <a:r>
              <a:rPr lang="en-US" dirty="0"/>
              <a:t>cont'd.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3488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TriangleItem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updatePaintNode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*n,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UpdatePaintNodeData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QSGGeometryNode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static_cast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QSGGeometryNode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*&gt;(n);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(!node)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QSGGeometryNode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QSGGeometry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Point2D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*v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m_geometry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.vertexDataAsPoint2D();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boundingRect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].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rect.left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].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rect.bottom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].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rect.left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()/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].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rect.top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].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rect.right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].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rect.bottom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(&amp;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setMaterial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(&amp;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m_material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node;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-integration/ex-simple-item-</a:t>
            </a:r>
            <a:r>
              <a:rPr lang="en-US" sz="1400" dirty="0" err="1">
                <a:latin typeface="Open Sans Light"/>
                <a:cs typeface="Open Sans Light"/>
              </a:rPr>
              <a:t>scenegraph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764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Using Custom Types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6460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Custom Property Types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2786770"/>
          </a:xfrm>
        </p:spPr>
        <p:txBody>
          <a:bodyPr>
            <a:normAutofit/>
          </a:bodyPr>
          <a:lstStyle/>
          <a:p>
            <a:r>
              <a:rPr lang="en-US" dirty="0" err="1" smtClean="0"/>
              <a:t>Enums</a:t>
            </a:r>
            <a:endParaRPr lang="en-US" dirty="0"/>
          </a:p>
          <a:p>
            <a:r>
              <a:rPr lang="en-US" dirty="0" smtClean="0"/>
              <a:t>Custom types as property values 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Collection of custom types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295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849501"/>
            <a:ext cx="8209301" cy="1015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interval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2;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unit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 err="1">
                <a:latin typeface="Courier New"/>
                <a:cs typeface="Courier New"/>
              </a:rPr>
              <a:t>.Seconds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539588" y="3379768"/>
            <a:ext cx="8209301" cy="172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Chart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bars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Bar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"#a00000"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-20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},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Bar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"#00a000"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},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Bar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"#0000a0"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]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4" name="Picture 3" descr="char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224" y="3464433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6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Custom Property Types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Custom classes can be used as property types</a:t>
            </a:r>
            <a:endParaRPr lang="en-US" dirty="0"/>
          </a:p>
          <a:p>
            <a:pPr lvl="1"/>
            <a:r>
              <a:rPr lang="en-US" dirty="0" smtClean="0"/>
              <a:t>Allows rich description of properties </a:t>
            </a:r>
          </a:p>
          <a:p>
            <a:pPr lvl="1"/>
            <a:r>
              <a:rPr lang="en-US" dirty="0" smtClean="0"/>
              <a:t>Subclass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QQuickItem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(as before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Requires registration of types (as before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 smtClean="0"/>
              <a:t>A simpler way to define custom property types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Use simple </a:t>
            </a:r>
            <a:r>
              <a:rPr lang="en-US" dirty="0" err="1" smtClean="0"/>
              <a:t>enums</a:t>
            </a:r>
            <a:r>
              <a:rPr lang="en-US" dirty="0" smtClean="0"/>
              <a:t> and flags </a:t>
            </a:r>
          </a:p>
          <a:p>
            <a:pPr lvl="1"/>
            <a:r>
              <a:rPr lang="en-US" dirty="0" smtClean="0"/>
              <a:t>Easy to declare and use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Collections of custom types:</a:t>
            </a:r>
            <a:endParaRPr lang="en-US" dirty="0"/>
          </a:p>
          <a:p>
            <a:pPr lvl="1"/>
            <a:r>
              <a:rPr lang="en-US" dirty="0" smtClean="0"/>
              <a:t>Define a new custom item</a:t>
            </a:r>
            <a:endParaRPr lang="en-US" dirty="0"/>
          </a:p>
          <a:p>
            <a:pPr lvl="1"/>
            <a:r>
              <a:rPr lang="en-US" dirty="0" smtClean="0"/>
              <a:t>Use with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QQmlListProperty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template type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Enums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21166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duration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duration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setDuration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</a:t>
            </a:r>
            <a:r>
              <a:rPr lang="en-US" dirty="0" smtClean="0">
                <a:latin typeface="Courier New"/>
                <a:cs typeface="Courier New"/>
              </a:rPr>
              <a:t>NOTIFY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durationChanged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Q_ENUMS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unitChanged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enum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Minutes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Seconds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MilliSeconds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3324751"/>
            <a:ext cx="8209301" cy="1839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unit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 err="1">
                <a:latin typeface="Courier New"/>
                <a:cs typeface="Courier New"/>
              </a:rPr>
              <a:t>.Seconds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}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8073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</a:t>
            </a:r>
            <a:r>
              <a:rPr lang="en-US" dirty="0" smtClean="0"/>
              <a:t>Classes </a:t>
            </a:r>
            <a:r>
              <a:rPr lang="en-US" dirty="0"/>
              <a:t>as Property Types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551570"/>
          </a:xfrm>
        </p:spPr>
        <p:txBody>
          <a:bodyPr>
            <a:normAutofit/>
          </a:bodyPr>
          <a:lstStyle/>
          <a:p>
            <a:r>
              <a:rPr lang="en-US" dirty="0" smtClean="0"/>
              <a:t>Use the subtype as a pointer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298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744134"/>
            <a:ext cx="8209301" cy="3115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           </a:t>
            </a:r>
            <a:r>
              <a:rPr lang="en-US" dirty="0" smtClean="0">
                <a:latin typeface="Courier New"/>
                <a:cs typeface="Courier New"/>
              </a:rPr>
              <a:t>NOTIFY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intervalChanged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*interval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setInterval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m_settings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1446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</a:t>
            </a:r>
            <a:r>
              <a:rPr lang="en-US" dirty="0" smtClean="0"/>
              <a:t>Classes </a:t>
            </a:r>
            <a:r>
              <a:rPr lang="en-US" dirty="0"/>
              <a:t>as Property Types cont'd.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551570"/>
          </a:xfrm>
        </p:spPr>
        <p:txBody>
          <a:bodyPr>
            <a:normAutofit/>
          </a:bodyPr>
          <a:lstStyle/>
          <a:p>
            <a:r>
              <a:rPr lang="en-US" dirty="0" smtClean="0"/>
              <a:t>Instantiate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m_settings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to an instance rather than just a null pointer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299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744134"/>
            <a:ext cx="8209301" cy="3115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::Timer(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m_settings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timeout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timeout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0537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777685"/>
              </p:ext>
            </p:extLst>
          </p:nvPr>
        </p:nvGraphicFramePr>
        <p:xfrm>
          <a:off x="423336" y="1024464"/>
          <a:ext cx="8246533" cy="304789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/>
                <a:gridCol w="523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Animations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Animations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Easing Curves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Animation Groups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Presenting Data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Arranging Items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Data Models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Using Views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XML Models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Views Revisited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err="1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QtQuick</a:t>
                      </a: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 Controls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Application Window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Layouts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Views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Controls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Styles </a:t>
                      </a:r>
                    </a:p>
                  </a:txBody>
                  <a:tcPr marL="91428" marR="91428" marT="45703" marB="4570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94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Composing 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0481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</a:t>
            </a:r>
            <a:r>
              <a:rPr lang="en-US" dirty="0" smtClean="0"/>
              <a:t>Classes </a:t>
            </a:r>
            <a:r>
              <a:rPr lang="en-US" dirty="0"/>
              <a:t>as Property Types cont'd.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2"/>
            <a:ext cx="7513803" cy="2752905"/>
          </a:xfrm>
        </p:spPr>
        <p:txBody>
          <a:bodyPr>
            <a:normAutofit/>
          </a:bodyPr>
          <a:lstStyle/>
          <a:p>
            <a:r>
              <a:rPr lang="en-US" dirty="0" smtClean="0"/>
              <a:t>Instantiating allow you this syntax</a:t>
            </a:r>
            <a:r>
              <a:rPr lang="en-US" dirty="0"/>
              <a:t>: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Alternatively you would need this syntax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300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07072"/>
            <a:ext cx="8209301" cy="1507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interval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unit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 err="1">
                <a:latin typeface="Courier New"/>
                <a:cs typeface="Courier New"/>
              </a:rPr>
              <a:t>.Seconds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39588" y="3551039"/>
            <a:ext cx="8209301" cy="1642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: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IntervalSettings</a:t>
            </a:r>
            <a:r>
              <a:rPr lang="en-US" dirty="0" smtClean="0">
                <a:latin typeface="Courier New"/>
                <a:cs typeface="Courier New"/>
              </a:rPr>
              <a:t> {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unit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 err="1">
                <a:latin typeface="Courier New"/>
                <a:cs typeface="Courier New"/>
              </a:rPr>
              <a:t>.Seconds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515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</a:t>
            </a:r>
            <a:r>
              <a:rPr lang="en-US" dirty="0" smtClean="0"/>
              <a:t>Classes </a:t>
            </a:r>
            <a:r>
              <a:rPr lang="en-US" dirty="0"/>
              <a:t>as Property Types cont'd.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2"/>
            <a:ext cx="7513803" cy="500771"/>
          </a:xfrm>
        </p:spPr>
        <p:txBody>
          <a:bodyPr>
            <a:normAutofit/>
          </a:bodyPr>
          <a:lstStyle/>
          <a:p>
            <a:r>
              <a:rPr lang="en-US" dirty="0" smtClean="0"/>
              <a:t>Both classes must be exported to QML 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301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625603"/>
            <a:ext cx="8209301" cy="914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qmlRegisterType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CustomComponents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"Timer"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qmlRegisterType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CustomComponents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IntervalSettings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b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</a:t>
            </a:r>
            <a:r>
              <a:rPr lang="en-US" sz="1400" dirty="0" smtClean="0">
                <a:latin typeface="Open Sans Light"/>
                <a:cs typeface="Open Sans Light"/>
              </a:rPr>
              <a:t>ex-timer-custom-types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8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Collections of Custom Types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1913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Chart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bars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"#a00000"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-20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},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"#00a000"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},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"#0000a0"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]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021356"/>
            <a:ext cx="7513803" cy="924106"/>
          </a:xfrm>
        </p:spPr>
        <p:txBody>
          <a:bodyPr>
            <a:normAutofit/>
          </a:bodyPr>
          <a:lstStyle/>
          <a:p>
            <a:r>
              <a:rPr lang="en-US" dirty="0" smtClean="0"/>
              <a:t>A chart item</a:t>
            </a:r>
            <a:endParaRPr lang="en-US" dirty="0"/>
          </a:p>
          <a:p>
            <a:pPr lvl="1"/>
            <a:r>
              <a:rPr lang="en-US" dirty="0" smtClean="0"/>
              <a:t>With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bars</a:t>
            </a:r>
            <a:r>
              <a:rPr lang="en-US" dirty="0" smtClean="0"/>
              <a:t> list property </a:t>
            </a:r>
          </a:p>
          <a:p>
            <a:pPr lvl="1"/>
            <a:r>
              <a:rPr lang="en-US" dirty="0" smtClean="0"/>
              <a:t>Accepting custom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Bar</a:t>
            </a:r>
            <a:r>
              <a:rPr lang="en-US" dirty="0" smtClean="0"/>
              <a:t> items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3" name="Picture 12" descr="char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224" y="1100665"/>
            <a:ext cx="1524000" cy="152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-integration/ex-custom-collection-types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650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the List Property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3972104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chartitem.h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Define the bars property</a:t>
            </a:r>
            <a:endParaRPr lang="en-US" dirty="0"/>
          </a:p>
          <a:p>
            <a:pPr lvl="1"/>
            <a:r>
              <a:rPr lang="en-US" dirty="0" smtClean="0"/>
              <a:t>In theory, read</a:t>
            </a:r>
            <a:r>
              <a:rPr lang="en-US" dirty="0"/>
              <a:t>-</a:t>
            </a:r>
            <a:r>
              <a:rPr lang="en-US" dirty="0" smtClean="0"/>
              <a:t>only but with a notification signal </a:t>
            </a:r>
          </a:p>
          <a:p>
            <a:pPr lvl="1"/>
            <a:r>
              <a:rPr lang="en-US" dirty="0" smtClean="0"/>
              <a:t>In reality, writable as well as readable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303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43448"/>
            <a:ext cx="8209301" cy="2523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QQuickPaintedItem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bars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bars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barsChanged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bars()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2936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the List Property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3972104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chartitem.h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Define the getter function and notification signal</a:t>
            </a:r>
          </a:p>
          <a:p>
            <a:r>
              <a:rPr lang="en-US" dirty="0" smtClean="0"/>
              <a:t>Define an append function for the list property 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304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74806"/>
            <a:ext cx="8209301" cy="1896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bars()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Q_SIGNALS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barsChanged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static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append_bar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m_bars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0495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the Getter Function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3972104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chartitem.cpp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Defines and returns a list of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BarItem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objects</a:t>
            </a:r>
            <a:endParaRPr lang="en-US" dirty="0"/>
          </a:p>
          <a:p>
            <a:pPr lvl="1"/>
            <a:r>
              <a:rPr lang="en-US" dirty="0" smtClean="0"/>
              <a:t>With an append function </a:t>
            </a:r>
          </a:p>
          <a:p>
            <a:r>
              <a:rPr lang="en-US" dirty="0" smtClean="0"/>
              <a:t>Possible to define count, at and clear functions as well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305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65397"/>
            <a:ext cx="8209301" cy="1253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::bars()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append_bar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           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2563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the Append Function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251200"/>
            <a:ext cx="7513803" cy="1913466"/>
          </a:xfrm>
        </p:spPr>
        <p:txBody>
          <a:bodyPr>
            <a:normAutofit/>
          </a:bodyPr>
          <a:lstStyle/>
          <a:p>
            <a:r>
              <a:rPr lang="en-US" dirty="0" smtClean="0"/>
              <a:t>Static function, accepts </a:t>
            </a:r>
          </a:p>
          <a:p>
            <a:pPr lvl="1"/>
            <a:r>
              <a:rPr lang="en-US" dirty="0" smtClean="0"/>
              <a:t>The list to operate on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BarItem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to append </a:t>
            </a:r>
            <a:endParaRPr lang="en-US" dirty="0"/>
          </a:p>
          <a:p>
            <a:r>
              <a:rPr lang="en-US" dirty="0" smtClean="0"/>
              <a:t>When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BarItem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is appended</a:t>
            </a:r>
            <a:endParaRPr lang="en-US" dirty="0"/>
          </a:p>
          <a:p>
            <a:pPr lvl="1"/>
            <a:r>
              <a:rPr lang="en-US" dirty="0" smtClean="0"/>
              <a:t>Emits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barsChanged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 signal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306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202262"/>
            <a:ext cx="8209301" cy="1930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append_bar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*list,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*bar)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*chart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qobject_cast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*&gt;(list-&gt;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(chart)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(chart);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chart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m_bars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.append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(bar);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chart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barsChanged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0336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Custom Property Types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Define classes as property types:</a:t>
            </a:r>
            <a:endParaRPr lang="en-US" dirty="0"/>
          </a:p>
          <a:p>
            <a:pPr lvl="1"/>
            <a:r>
              <a:rPr lang="en-US" dirty="0" smtClean="0"/>
              <a:t>Declare and implement a new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QQuickItem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subclass</a:t>
            </a:r>
          </a:p>
          <a:p>
            <a:pPr lvl="1"/>
            <a:r>
              <a:rPr lang="en-US" dirty="0" smtClean="0"/>
              <a:t>Declare properties to use a pointer to the new type</a:t>
            </a:r>
          </a:p>
          <a:p>
            <a:pPr lvl="1"/>
            <a:r>
              <a:rPr lang="en-US" dirty="0" smtClean="0"/>
              <a:t>Register the item with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qmlRegisterType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Use </a:t>
            </a:r>
            <a:r>
              <a:rPr lang="en-US" dirty="0" err="1" smtClean="0"/>
              <a:t>enums</a:t>
            </a:r>
            <a:r>
              <a:rPr lang="en-US" dirty="0" smtClean="0"/>
              <a:t> as simple custom property types: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Q_ENUMS</a:t>
            </a:r>
            <a:r>
              <a:rPr lang="en-US" dirty="0" smtClean="0"/>
              <a:t> to declare a new </a:t>
            </a:r>
            <a:r>
              <a:rPr lang="en-US" dirty="0" err="1" smtClean="0"/>
              <a:t>enum</a:t>
            </a:r>
            <a:r>
              <a:rPr lang="en-US" dirty="0" smtClean="0"/>
              <a:t> type</a:t>
            </a:r>
            <a:endParaRPr lang="en-US" dirty="0"/>
          </a:p>
          <a:p>
            <a:pPr lvl="1"/>
            <a:r>
              <a:rPr lang="en-US" dirty="0" smtClean="0"/>
              <a:t>Declare properties as usual </a:t>
            </a:r>
            <a:endParaRPr lang="en-US" dirty="0"/>
          </a:p>
          <a:p>
            <a:r>
              <a:rPr lang="en-US" dirty="0" smtClean="0"/>
              <a:t>Define collections of custom types:</a:t>
            </a:r>
            <a:endParaRPr lang="en-US" dirty="0"/>
          </a:p>
          <a:p>
            <a:pPr lvl="1"/>
            <a:r>
              <a:rPr lang="en-US" dirty="0" smtClean="0"/>
              <a:t>Using a custom item that has been declared and registered </a:t>
            </a:r>
          </a:p>
          <a:p>
            <a:pPr lvl="1"/>
            <a:r>
              <a:rPr lang="en-US" dirty="0" smtClean="0"/>
              <a:t>Declare properties with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QQmlListProperty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Implement a getter and an append function for each property</a:t>
            </a:r>
            <a:endParaRPr lang="en-US" dirty="0"/>
          </a:p>
          <a:p>
            <a:pPr lvl="1"/>
            <a:r>
              <a:rPr lang="en-US" dirty="0" smtClean="0"/>
              <a:t>read</a:t>
            </a:r>
            <a:r>
              <a:rPr lang="en-US" dirty="0"/>
              <a:t>-</a:t>
            </a:r>
            <a:r>
              <a:rPr lang="en-US" dirty="0" smtClean="0"/>
              <a:t>only properties, but read</a:t>
            </a:r>
            <a:r>
              <a:rPr lang="en-US" dirty="0"/>
              <a:t>-</a:t>
            </a:r>
            <a:r>
              <a:rPr lang="en-US" dirty="0" smtClean="0"/>
              <a:t>write containers</a:t>
            </a:r>
            <a:endParaRPr lang="en-US" dirty="0"/>
          </a:p>
          <a:p>
            <a:pPr lvl="1"/>
            <a:r>
              <a:rPr lang="en-US" dirty="0" smtClean="0"/>
              <a:t>read</a:t>
            </a:r>
            <a:r>
              <a:rPr lang="en-US" dirty="0"/>
              <a:t>-</a:t>
            </a:r>
            <a:r>
              <a:rPr lang="en-US" dirty="0" smtClean="0"/>
              <a:t>only containers define append functions that simply return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10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Default Property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2092504"/>
          </a:xfrm>
        </p:spPr>
        <p:txBody>
          <a:bodyPr>
            <a:normAutofit/>
          </a:bodyPr>
          <a:lstStyle/>
          <a:p>
            <a:r>
              <a:rPr lang="en-US" dirty="0" smtClean="0"/>
              <a:t>One property can be marked as the default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Allows child</a:t>
            </a:r>
            <a:r>
              <a:rPr lang="en-US" dirty="0"/>
              <a:t>-</a:t>
            </a:r>
            <a:r>
              <a:rPr lang="en-US" dirty="0" smtClean="0"/>
              <a:t>item like syntax for assignment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308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34040"/>
            <a:ext cx="8209301" cy="1049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QQuickPaintedItem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bars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bars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barsChanged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Q_CLASSINFO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DefaultProperty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"bars"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39588" y="3285068"/>
            <a:ext cx="8209301" cy="1490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Chart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Bar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"#a00000"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-20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Bar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"#00a000"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Bar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"#0000a0"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</a:t>
            </a:r>
            <a:r>
              <a:rPr lang="en-US" sz="1400" dirty="0" smtClean="0">
                <a:latin typeface="Open Sans Light"/>
                <a:cs typeface="Open Sans Light"/>
              </a:rPr>
              <a:t>ex-default-property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51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Plug-ins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6784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Nested </a:t>
            </a:r>
            <a:r>
              <a:rPr lang="en-US" dirty="0" smtClean="0"/>
              <a:t>Items</a:t>
            </a:r>
            <a:endParaRPr lang="en-US" dirty="0" smtClean="0"/>
          </a:p>
          <a:p>
            <a:r>
              <a:rPr lang="en-US" dirty="0" smtClean="0"/>
              <a:t>Graphical </a:t>
            </a:r>
            <a:r>
              <a:rPr lang="en-US" dirty="0" smtClean="0"/>
              <a:t>QML Types</a:t>
            </a:r>
            <a:endParaRPr lang="en-US" dirty="0" smtClean="0"/>
          </a:p>
          <a:p>
            <a:r>
              <a:rPr lang="en-US" dirty="0" smtClean="0"/>
              <a:t>Text </a:t>
            </a:r>
            <a:r>
              <a:rPr lang="en-US" dirty="0" smtClean="0"/>
              <a:t>Type</a:t>
            </a:r>
            <a:endParaRPr lang="en-US" dirty="0" smtClean="0"/>
          </a:p>
          <a:p>
            <a:r>
              <a:rPr lang="en-US" dirty="0" smtClean="0"/>
              <a:t>Anchor </a:t>
            </a:r>
            <a:r>
              <a:rPr lang="en-US" dirty="0"/>
              <a:t>Layout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89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Extension Plugins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Declarative extensions can be deployed as plugins</a:t>
            </a:r>
            <a:endParaRPr lang="en-US" dirty="0"/>
          </a:p>
          <a:p>
            <a:pPr lvl="1"/>
            <a:r>
              <a:rPr lang="en-US" dirty="0" smtClean="0"/>
              <a:t>Using source and header files for a working custom type</a:t>
            </a:r>
            <a:endParaRPr lang="en-US" dirty="0"/>
          </a:p>
          <a:p>
            <a:pPr lvl="1"/>
            <a:r>
              <a:rPr lang="en-US" dirty="0" smtClean="0"/>
              <a:t>Developed separately then deployed with an application</a:t>
            </a:r>
            <a:endParaRPr lang="en-US" dirty="0"/>
          </a:p>
          <a:p>
            <a:pPr lvl="1"/>
            <a:r>
              <a:rPr lang="en-US" dirty="0" smtClean="0"/>
              <a:t>Write QML</a:t>
            </a:r>
            <a:r>
              <a:rPr lang="en-US" dirty="0"/>
              <a:t>-</a:t>
            </a:r>
            <a:r>
              <a:rPr lang="en-US" dirty="0" smtClean="0"/>
              <a:t>only components then rewrite in C</a:t>
            </a:r>
            <a:r>
              <a:rPr lang="en-US" dirty="0"/>
              <a:t>+</a:t>
            </a:r>
            <a:r>
              <a:rPr lang="en-US" dirty="0" smtClean="0"/>
              <a:t>+</a:t>
            </a:r>
            <a:endParaRPr lang="en-US" dirty="0"/>
          </a:p>
          <a:p>
            <a:pPr lvl="1"/>
            <a:r>
              <a:rPr lang="en-US" dirty="0" smtClean="0"/>
              <a:t>Use placeholders for C</a:t>
            </a:r>
            <a:r>
              <a:rPr lang="en-US" dirty="0"/>
              <a:t>+</a:t>
            </a:r>
            <a:r>
              <a:rPr lang="en-US" dirty="0" smtClean="0"/>
              <a:t>+ components until they are ready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Plugins can be loaded by the </a:t>
            </a:r>
            <a:r>
              <a:rPr lang="en-US" dirty="0" err="1" smtClean="0">
                <a:latin typeface="Courier New"/>
                <a:cs typeface="Courier New"/>
              </a:rPr>
              <a:t>qmlscene</a:t>
            </a:r>
            <a:r>
              <a:rPr lang="en-US" dirty="0" smtClean="0"/>
              <a:t> tool </a:t>
            </a:r>
          </a:p>
          <a:p>
            <a:pPr lvl="1"/>
            <a:r>
              <a:rPr lang="en-US" dirty="0" smtClean="0"/>
              <a:t>With an appropriate </a:t>
            </a:r>
            <a:r>
              <a:rPr lang="en-US" dirty="0" err="1" smtClean="0">
                <a:latin typeface="Courier New"/>
                <a:cs typeface="Courier New"/>
              </a:rPr>
              <a:t>qmldir</a:t>
            </a:r>
            <a:r>
              <a:rPr lang="en-US" dirty="0" smtClean="0"/>
              <a:t> file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Plugins can be loaded by C</a:t>
            </a:r>
            <a:r>
              <a:rPr lang="en-US" dirty="0"/>
              <a:t>+</a:t>
            </a:r>
            <a:r>
              <a:rPr lang="en-US" dirty="0" smtClean="0"/>
              <a:t>+ applications</a:t>
            </a:r>
            <a:endParaRPr lang="en-US" dirty="0"/>
          </a:p>
          <a:p>
            <a:pPr lvl="1"/>
            <a:r>
              <a:rPr lang="en-US" dirty="0" smtClean="0"/>
              <a:t>Some work is required to load and initialize them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</a:t>
            </a:r>
            <a:r>
              <a:rPr lang="en-US" sz="1400" dirty="0" smtClean="0">
                <a:latin typeface="Open Sans Light"/>
                <a:cs typeface="Open Sans Light"/>
              </a:rPr>
              <a:t>ex-extension-plugin 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1365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 Extension Plugin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37466"/>
            <a:ext cx="7513803" cy="1727199"/>
          </a:xfrm>
        </p:spPr>
        <p:txBody>
          <a:bodyPr>
            <a:normAutofit/>
          </a:bodyPr>
          <a:lstStyle/>
          <a:p>
            <a:r>
              <a:rPr lang="en-US" dirty="0" smtClean="0"/>
              <a:t>Create a </a:t>
            </a:r>
            <a:r>
              <a:rPr lang="en-US" dirty="0" err="1" smtClean="0">
                <a:solidFill>
                  <a:schemeClr val="accent2"/>
                </a:solidFill>
                <a:latin typeface="Courier New"/>
                <a:cs typeface="Courier New"/>
              </a:rPr>
              <a:t>QQmlExtensionPlugin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subclass</a:t>
            </a:r>
          </a:p>
          <a:p>
            <a:pPr lvl="1"/>
            <a:r>
              <a:rPr lang="en-US" dirty="0" smtClean="0"/>
              <a:t>Add type information for </a:t>
            </a:r>
            <a:r>
              <a:rPr lang="en-US" dirty="0" err="1" smtClean="0"/>
              <a:t>Qt’s</a:t>
            </a:r>
            <a:r>
              <a:rPr lang="en-US" dirty="0" smtClean="0"/>
              <a:t> plugin system</a:t>
            </a:r>
          </a:p>
          <a:p>
            <a:pPr lvl="1"/>
            <a:r>
              <a:rPr lang="en-US" dirty="0" smtClean="0"/>
              <a:t>Only one function to re-implement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311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202262"/>
            <a:ext cx="8209301" cy="1930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QQmlExtensionPlugin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EllipsePlugin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QQmlExtensionPlugin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Q_PLUGIN_METADATA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IID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org.qt-project.Qt.QQmlExtensionInterface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/1.0"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registerTypes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uri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0113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Implementing an Extension Plugin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2997199"/>
            <a:ext cx="7513803" cy="1727199"/>
          </a:xfrm>
        </p:spPr>
        <p:txBody>
          <a:bodyPr>
            <a:normAutofit/>
          </a:bodyPr>
          <a:lstStyle/>
          <a:p>
            <a:r>
              <a:rPr lang="en-US" dirty="0" smtClean="0"/>
              <a:t>Register the custom type using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uri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supplied </a:t>
            </a:r>
          </a:p>
          <a:p>
            <a:pPr lvl="1"/>
            <a:r>
              <a:rPr lang="en-US" dirty="0" smtClean="0"/>
              <a:t>The same custom type we started with 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312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202262"/>
            <a:ext cx="8209301" cy="15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“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ellipseplugin.h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“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ellipseitem.h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EllipsePlugin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registerTypes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uri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qmlRegisterType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EllipseItem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uri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9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"Ellipse"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7799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an Extension Plugin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3826933"/>
            <a:ext cx="7513803" cy="1354665"/>
          </a:xfrm>
        </p:spPr>
        <p:txBody>
          <a:bodyPr>
            <a:normAutofit/>
          </a:bodyPr>
          <a:lstStyle/>
          <a:p>
            <a:r>
              <a:rPr lang="en-US" dirty="0" smtClean="0"/>
              <a:t>Ensure that the project is built as a Qt plugin</a:t>
            </a:r>
            <a:endParaRPr lang="en-US" dirty="0"/>
          </a:p>
          <a:p>
            <a:r>
              <a:rPr lang="en-US" dirty="0" err="1" smtClean="0"/>
              <a:t>QtQuick</a:t>
            </a:r>
            <a:r>
              <a:rPr lang="en-US" dirty="0" smtClean="0"/>
              <a:t> module is added to the configuration</a:t>
            </a:r>
          </a:p>
          <a:p>
            <a:r>
              <a:rPr lang="en-US" dirty="0" smtClean="0"/>
              <a:t>Plugin is written to a </a:t>
            </a:r>
            <a:r>
              <a:rPr lang="en-US" dirty="0" smtClean="0">
                <a:latin typeface="Courier New"/>
                <a:cs typeface="Courier New"/>
              </a:rPr>
              <a:t>plugins</a:t>
            </a:r>
            <a:r>
              <a:rPr lang="en-US" dirty="0" smtClean="0"/>
              <a:t> directory 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313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202262"/>
            <a:ext cx="8209301" cy="23537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TEMPLATE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lib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CONFIG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plugin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quick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HEADERS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ellipseitem.h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ellipseplugin.h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SOURCES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ellipseitem.cpp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ellipseplugin.cpp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DESTDIR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../</a:t>
            </a:r>
            <a:r>
              <a:rPr lang="en-US" dirty="0" smtClean="0">
                <a:latin typeface="Courier New"/>
                <a:cs typeface="Courier New"/>
              </a:rPr>
              <a:t>plugins</a:t>
            </a:r>
          </a:p>
        </p:txBody>
      </p:sp>
    </p:spTree>
    <p:extLst>
      <p:ext uri="{BB962C8B-B14F-4D97-AF65-F5344CB8AC3E}">
        <p14:creationId xmlns:p14="http://schemas.microsoft.com/office/powerpoint/2010/main" val="11237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an Extension Plugin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1490133"/>
            <a:ext cx="7513803" cy="3691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To use the plugin with the </a:t>
            </a:r>
            <a:r>
              <a:rPr lang="en-US" dirty="0" err="1" smtClean="0">
                <a:latin typeface="Courier New"/>
                <a:cs typeface="Courier New"/>
              </a:rPr>
              <a:t>qmlscene</a:t>
            </a:r>
            <a:r>
              <a:rPr lang="en-US" dirty="0" smtClean="0"/>
              <a:t> tool:</a:t>
            </a:r>
          </a:p>
          <a:p>
            <a:r>
              <a:rPr lang="en-US" dirty="0" smtClean="0"/>
              <a:t>Write a </a:t>
            </a:r>
            <a:r>
              <a:rPr lang="en-US" dirty="0" err="1" smtClean="0">
                <a:latin typeface="Courier New"/>
                <a:cs typeface="Courier New"/>
              </a:rPr>
              <a:t>qmldir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Include a line to describe the plugin</a:t>
            </a:r>
          </a:p>
          <a:p>
            <a:pPr lvl="1"/>
            <a:r>
              <a:rPr lang="en-US" dirty="0" smtClean="0"/>
              <a:t>Stored in the </a:t>
            </a:r>
            <a:r>
              <a:rPr lang="en-US" dirty="0" smtClean="0">
                <a:latin typeface="Courier New"/>
                <a:cs typeface="Courier New"/>
              </a:rPr>
              <a:t>standalone</a:t>
            </a:r>
            <a:r>
              <a:rPr lang="en-US" dirty="0" smtClean="0"/>
              <a:t> directory</a:t>
            </a:r>
          </a:p>
          <a:p>
            <a:r>
              <a:rPr lang="en-US" dirty="0" smtClean="0"/>
              <a:t>Write a QML file to show the item</a:t>
            </a:r>
          </a:p>
          <a:p>
            <a:pPr lvl="1"/>
            <a:r>
              <a:rPr lang="en-US" dirty="0" smtClean="0"/>
              <a:t>File </a:t>
            </a:r>
            <a:r>
              <a:rPr lang="en-US" dirty="0" smtClean="0">
                <a:latin typeface="Courier New"/>
                <a:cs typeface="Courier New"/>
              </a:rPr>
              <a:t>ellipse9s.qml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The </a:t>
            </a:r>
            <a:r>
              <a:rPr lang="en-US" dirty="0" err="1" smtClean="0">
                <a:latin typeface="Courier New"/>
                <a:cs typeface="Courier New"/>
              </a:rPr>
              <a:t>qmldir</a:t>
            </a:r>
            <a:r>
              <a:rPr lang="en-US" dirty="0" smtClean="0"/>
              <a:t> file contains a declaration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p</a:t>
            </a:r>
            <a:r>
              <a:rPr lang="en-US" dirty="0" smtClean="0">
                <a:latin typeface="Courier New"/>
                <a:cs typeface="Courier New"/>
              </a:rPr>
              <a:t>lugin </a:t>
            </a:r>
            <a:r>
              <a:rPr lang="en-US" dirty="0" err="1" smtClean="0">
                <a:latin typeface="Courier New"/>
                <a:cs typeface="Courier New"/>
              </a:rPr>
              <a:t>ellipseplugin</a:t>
            </a:r>
            <a:r>
              <a:rPr lang="en-US" dirty="0" smtClean="0">
                <a:latin typeface="Courier New"/>
                <a:cs typeface="Courier New"/>
              </a:rPr>
              <a:t> ../plugins</a:t>
            </a:r>
          </a:p>
          <a:p>
            <a:r>
              <a:rPr lang="en-US" dirty="0" smtClean="0"/>
              <a:t>Plugin followed by</a:t>
            </a:r>
          </a:p>
          <a:p>
            <a:pPr lvl="1"/>
            <a:r>
              <a:rPr lang="en-US" dirty="0" smtClean="0"/>
              <a:t>The plugin name: </a:t>
            </a:r>
            <a:r>
              <a:rPr lang="en-US" dirty="0" err="1" smtClean="0">
                <a:latin typeface="Courier New"/>
                <a:cs typeface="Courier New"/>
              </a:rPr>
              <a:t>ellipseplugin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The plugin path relative to the </a:t>
            </a:r>
            <a:r>
              <a:rPr lang="en-US" dirty="0" err="1" smtClean="0">
                <a:latin typeface="Courier New"/>
                <a:cs typeface="Courier New"/>
              </a:rPr>
              <a:t>qmldir</a:t>
            </a:r>
            <a:r>
              <a:rPr lang="en-US" dirty="0" smtClean="0"/>
              <a:t> file: </a:t>
            </a:r>
            <a:r>
              <a:rPr lang="en-US" dirty="0" smtClean="0">
                <a:latin typeface="Courier New"/>
                <a:cs typeface="Courier New"/>
              </a:rPr>
              <a:t>../plugins 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314</a:t>
            </a:fld>
            <a:endParaRPr lang="en-US" dirty="0"/>
          </a:p>
        </p:txBody>
      </p:sp>
      <p:pic>
        <p:nvPicPr>
          <p:cNvPr id="4" name="Picture 3" descr="plugin-loc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23" y="1490133"/>
            <a:ext cx="2531406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5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an Extension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3819704"/>
          </a:xfrm>
        </p:spPr>
        <p:txBody>
          <a:bodyPr>
            <a:normAutofit/>
          </a:bodyPr>
          <a:lstStyle/>
          <a:p>
            <a:r>
              <a:rPr lang="en-US" dirty="0" smtClean="0"/>
              <a:t>In the </a:t>
            </a:r>
            <a:r>
              <a:rPr lang="en-US" i="1" dirty="0" smtClean="0">
                <a:latin typeface="Courier New"/>
                <a:cs typeface="Courier New"/>
              </a:rPr>
              <a:t>ellipse9s.qml</a:t>
            </a:r>
            <a:r>
              <a:rPr lang="en-US" dirty="0" smtClean="0"/>
              <a:t> file: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 the custom item directly</a:t>
            </a:r>
          </a:p>
          <a:p>
            <a:r>
              <a:rPr lang="en-US" dirty="0" smtClean="0"/>
              <a:t>No need to import any custom modules</a:t>
            </a:r>
          </a:p>
          <a:p>
            <a:pPr lvl="1"/>
            <a:r>
              <a:rPr lang="en-US" dirty="0" smtClean="0"/>
              <a:t>Files </a:t>
            </a:r>
            <a:r>
              <a:rPr lang="en-US" dirty="0" err="1">
                <a:latin typeface="Courier New"/>
                <a:cs typeface="Courier New"/>
              </a:rPr>
              <a:t>q</a:t>
            </a:r>
            <a:r>
              <a:rPr lang="en-US" dirty="0" err="1" smtClean="0">
                <a:latin typeface="Courier New"/>
                <a:cs typeface="Courier New"/>
              </a:rPr>
              <a:t>mldir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ellipse9s.qml</a:t>
            </a:r>
            <a:r>
              <a:rPr lang="en-US" dirty="0" smtClean="0"/>
              <a:t> are in the same project directory</a:t>
            </a:r>
          </a:p>
          <a:p>
            <a:pPr lvl="1"/>
            <a:r>
              <a:rPr lang="en-US" dirty="0" smtClean="0"/>
              <a:t>QML type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Ellipse</a:t>
            </a:r>
            <a:r>
              <a:rPr lang="en-US" dirty="0" smtClean="0"/>
              <a:t> </a:t>
            </a:r>
            <a:r>
              <a:rPr lang="en-US" dirty="0" smtClean="0"/>
              <a:t>is automatically imported into the global namespace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315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659471"/>
            <a:ext cx="8209301" cy="1642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Ellipse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774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Loading </a:t>
            </a:r>
            <a:r>
              <a:rPr lang="en-US" dirty="0"/>
              <a:t>an Extension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8465609" cy="3819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To load the plugin in a C++ application:</a:t>
            </a:r>
          </a:p>
          <a:p>
            <a:r>
              <a:rPr lang="en-US" dirty="0" smtClean="0"/>
              <a:t>Locate the plugin</a:t>
            </a:r>
          </a:p>
          <a:p>
            <a:pPr lvl="1"/>
            <a:r>
              <a:rPr lang="en-US" dirty="0" smtClean="0"/>
              <a:t>Perhaps scan the files in the </a:t>
            </a:r>
            <a:r>
              <a:rPr lang="en-US" dirty="0" smtClean="0">
                <a:latin typeface="Courier New"/>
                <a:cs typeface="Courier New"/>
              </a:rPr>
              <a:t>plugins</a:t>
            </a:r>
            <a:r>
              <a:rPr lang="en-US" dirty="0" smtClean="0"/>
              <a:t> directory</a:t>
            </a:r>
          </a:p>
          <a:p>
            <a:r>
              <a:rPr lang="en-US" dirty="0" smtClean="0"/>
              <a:t>Load the plugin with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QPluginLoader</a:t>
            </a:r>
            <a:endParaRPr lang="en-US" dirty="0" smtClean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QPluginLoader</a:t>
            </a:r>
            <a:r>
              <a:rPr lang="en-US" dirty="0" smtClean="0">
                <a:latin typeface="Courier New"/>
                <a:cs typeface="Courier New"/>
              </a:rPr>
              <a:t> loader(</a:t>
            </a:r>
            <a:r>
              <a:rPr lang="en-US" dirty="0" err="1" smtClean="0">
                <a:latin typeface="Courier New"/>
                <a:cs typeface="Courier New"/>
              </a:rPr>
              <a:t>pluginsDir.absoluteFilePath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fileName</a:t>
            </a:r>
            <a:r>
              <a:rPr lang="en-US" dirty="0" smtClean="0">
                <a:latin typeface="Courier New"/>
                <a:cs typeface="Courier New"/>
              </a:rPr>
              <a:t>));</a:t>
            </a:r>
          </a:p>
          <a:p>
            <a:r>
              <a:rPr lang="en-US" dirty="0" smtClean="0"/>
              <a:t>Cast the plugin object to a </a:t>
            </a:r>
            <a:r>
              <a:rPr lang="en-US" dirty="0" err="1" smtClean="0">
                <a:latin typeface="Courier New"/>
                <a:cs typeface="Courier New"/>
              </a:rPr>
              <a:t>QQmlExtensionPlugin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QQmlExtensionPlugin</a:t>
            </a:r>
            <a:r>
              <a:rPr lang="en-US" dirty="0" smtClean="0">
                <a:latin typeface="Courier New"/>
                <a:cs typeface="Courier New"/>
              </a:rPr>
              <a:t> *plugin =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	</a:t>
            </a:r>
            <a:r>
              <a:rPr lang="en-US" dirty="0" err="1" smtClean="0">
                <a:latin typeface="Courier New"/>
                <a:cs typeface="Courier New"/>
              </a:rPr>
              <a:t>qobject_cast</a:t>
            </a:r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 err="1" smtClean="0">
                <a:latin typeface="Courier New"/>
                <a:cs typeface="Courier New"/>
              </a:rPr>
              <a:t>QQmlExtensionPlugin</a:t>
            </a:r>
            <a:r>
              <a:rPr lang="en-US" dirty="0" smtClean="0">
                <a:latin typeface="Courier New"/>
                <a:cs typeface="Courier New"/>
              </a:rPr>
              <a:t> *&gt;(</a:t>
            </a:r>
            <a:r>
              <a:rPr lang="en-US" dirty="0" err="1" smtClean="0">
                <a:latin typeface="Courier New"/>
                <a:cs typeface="Courier New"/>
              </a:rPr>
              <a:t>loader.instance</a:t>
            </a:r>
            <a:r>
              <a:rPr lang="en-US" dirty="0" smtClean="0">
                <a:latin typeface="Courier New"/>
                <a:cs typeface="Courier New"/>
              </a:rPr>
              <a:t>());</a:t>
            </a:r>
          </a:p>
          <a:p>
            <a:r>
              <a:rPr lang="en-US" dirty="0" smtClean="0"/>
              <a:t>Register the extension with a URI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f (plugin)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	plugin-&gt;</a:t>
            </a:r>
            <a:r>
              <a:rPr lang="en-US" dirty="0" err="1" smtClean="0">
                <a:latin typeface="Courier New"/>
                <a:cs typeface="Courier New"/>
              </a:rPr>
              <a:t>registerTypes</a:t>
            </a:r>
            <a:r>
              <a:rPr lang="en-US" dirty="0" smtClean="0">
                <a:latin typeface="Courier New"/>
                <a:cs typeface="Courier New"/>
              </a:rPr>
              <a:t>(“Shapes”);</a:t>
            </a:r>
          </a:p>
          <a:p>
            <a:pPr lvl="1"/>
            <a:r>
              <a:rPr lang="en-US" dirty="0" smtClean="0"/>
              <a:t>In this example,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Shapes</a:t>
            </a:r>
            <a:r>
              <a:rPr lang="en-US" dirty="0" smtClean="0"/>
              <a:t> is used as a URI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6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an Extension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05970"/>
          </a:xfrm>
        </p:spPr>
        <p:txBody>
          <a:bodyPr>
            <a:normAutofit/>
          </a:bodyPr>
          <a:lstStyle/>
          <a:p>
            <a:r>
              <a:rPr lang="en-US" dirty="0" smtClean="0"/>
              <a:t>In the </a:t>
            </a:r>
            <a:r>
              <a:rPr lang="en-US" i="1" dirty="0" smtClean="0">
                <a:latin typeface="Courier New"/>
                <a:cs typeface="Courier New"/>
              </a:rPr>
              <a:t>ellipse9s.qml</a:t>
            </a:r>
            <a:r>
              <a:rPr lang="en-US" dirty="0" smtClean="0"/>
              <a:t> file: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Ellipse</a:t>
            </a:r>
            <a:r>
              <a:rPr lang="en-US" dirty="0" smtClean="0"/>
              <a:t> item is part of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Shapes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A different URI makes a different import necessary; e.g.,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p</a:t>
            </a:r>
            <a:r>
              <a:rPr lang="en-US" dirty="0" smtClean="0">
                <a:latin typeface="Courier New"/>
                <a:cs typeface="Courier New"/>
              </a:rPr>
              <a:t>lugin-&gt;</a:t>
            </a:r>
            <a:r>
              <a:rPr lang="en-US" dirty="0" err="1" smtClean="0">
                <a:latin typeface="Courier New"/>
                <a:cs typeface="Courier New"/>
              </a:rPr>
              <a:t>registerTypes</a:t>
            </a:r>
            <a:r>
              <a:rPr lang="en-US" dirty="0" smtClean="0">
                <a:latin typeface="Courier New"/>
                <a:cs typeface="Courier New"/>
              </a:rPr>
              <a:t>(“</a:t>
            </a:r>
            <a:r>
              <a:rPr lang="en-US" dirty="0" err="1" smtClean="0">
                <a:latin typeface="Courier New"/>
                <a:cs typeface="Courier New"/>
              </a:rPr>
              <a:t>com.theqtcompany.examples.Shapes</a:t>
            </a:r>
            <a:r>
              <a:rPr lang="en-US" dirty="0" smtClean="0">
                <a:latin typeface="Courier New"/>
                <a:cs typeface="Courier New"/>
              </a:rPr>
              <a:t>”);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orresponds to </a:t>
            </a:r>
            <a:r>
              <a:rPr lang="en-US" dirty="0" smtClean="0">
                <a:latin typeface="Courier New"/>
                <a:cs typeface="Courier New"/>
              </a:rPr>
              <a:t>import </a:t>
            </a:r>
            <a:r>
              <a:rPr lang="en-US" dirty="0" err="1" smtClean="0">
                <a:latin typeface="Courier New"/>
                <a:cs typeface="Courier New"/>
              </a:rPr>
              <a:t>com.theqtcompany.examples.Shapes</a:t>
            </a:r>
            <a:r>
              <a:rPr lang="en-US" dirty="0" smtClean="0">
                <a:latin typeface="Courier New"/>
                <a:cs typeface="Courier New"/>
              </a:rPr>
              <a:t> 9.0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317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40940"/>
            <a:ext cx="8209301" cy="18287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Shapes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9.0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Ellipse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5519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Summary of Extension Plugins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Extensions can be compiled as plugins</a:t>
            </a:r>
          </a:p>
          <a:p>
            <a:pPr lvl="1"/>
            <a:r>
              <a:rPr lang="en-US" dirty="0" smtClean="0"/>
              <a:t>Define and implement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QQmlExtensionPlugin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subclass</a:t>
            </a:r>
          </a:p>
          <a:p>
            <a:pPr lvl="1"/>
            <a:r>
              <a:rPr lang="en-US" dirty="0" smtClean="0"/>
              <a:t>Define the version of the plugin in the extension</a:t>
            </a:r>
          </a:p>
          <a:p>
            <a:pPr lvl="1"/>
            <a:r>
              <a:rPr lang="en-US" dirty="0" smtClean="0"/>
              <a:t>Build a Qt plugin project within the quick option enabled</a:t>
            </a:r>
          </a:p>
          <a:p>
            <a:r>
              <a:rPr lang="en-US" dirty="0" smtClean="0"/>
              <a:t>Plugins can be loaded by the </a:t>
            </a:r>
            <a:r>
              <a:rPr lang="en-US" dirty="0" err="1" smtClean="0">
                <a:latin typeface="Courier New"/>
                <a:cs typeface="Courier New"/>
              </a:rPr>
              <a:t>qmlscene</a:t>
            </a:r>
            <a:r>
              <a:rPr lang="en-US" dirty="0" smtClean="0"/>
              <a:t> tool</a:t>
            </a:r>
          </a:p>
          <a:p>
            <a:pPr lvl="1"/>
            <a:r>
              <a:rPr lang="en-US" dirty="0" smtClean="0"/>
              <a:t>Write a </a:t>
            </a:r>
            <a:r>
              <a:rPr lang="en-US" dirty="0" err="1" smtClean="0">
                <a:latin typeface="Courier New"/>
                <a:cs typeface="Courier New"/>
              </a:rPr>
              <a:t>qmldir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Declare the plugin’s name and location relative to the file</a:t>
            </a:r>
          </a:p>
          <a:p>
            <a:pPr lvl="1"/>
            <a:r>
              <a:rPr lang="en-US" dirty="0" smtClean="0"/>
              <a:t>No need to import the plugin in QML</a:t>
            </a:r>
          </a:p>
          <a:p>
            <a:r>
              <a:rPr lang="en-US" dirty="0" smtClean="0"/>
              <a:t>Plugins can be loaded by C++ extensions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QPluginLoader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to load the plugin</a:t>
            </a:r>
          </a:p>
          <a:p>
            <a:pPr lvl="1"/>
            <a:r>
              <a:rPr lang="en-US" dirty="0" smtClean="0"/>
              <a:t>Register the custom types with a specific URI</a:t>
            </a:r>
          </a:p>
          <a:p>
            <a:pPr lvl="1"/>
            <a:r>
              <a:rPr lang="en-US" dirty="0" smtClean="0"/>
              <a:t>Import the same URI and plugin version number in QML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23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dirty="0" smtClean="0"/>
              <a:t>Chat Program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6" y="1370838"/>
            <a:ext cx="5722407" cy="3784985"/>
          </a:xfrm>
        </p:spPr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The handout contains a partial solution for a small chat program</a:t>
            </a:r>
          </a:p>
          <a:p>
            <a:r>
              <a:rPr lang="en-US" dirty="0" smtClean="0"/>
              <a:t>One side of the chat will be a server (using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QTcpServer</a:t>
            </a:r>
            <a:r>
              <a:rPr lang="en-US" dirty="0" smtClean="0"/>
              <a:t>) and the other end connect to it</a:t>
            </a:r>
          </a:p>
          <a:p>
            <a:r>
              <a:rPr lang="en-US" dirty="0" smtClean="0">
                <a:effectLst/>
              </a:rPr>
              <a:t>The TCP connection is already implemented in C++</a:t>
            </a:r>
          </a:p>
          <a:p>
            <a:r>
              <a:rPr lang="en-US" dirty="0" smtClean="0"/>
              <a:t>The GUI is implemented in QML</a:t>
            </a:r>
          </a:p>
          <a:p>
            <a:r>
              <a:rPr lang="en-US" dirty="0" smtClean="0">
                <a:effectLst/>
              </a:rPr>
              <a:t>Missing: The glue which makes the two parts work together</a:t>
            </a:r>
          </a:p>
          <a:p>
            <a:r>
              <a:rPr lang="en-US" dirty="0" smtClean="0"/>
              <a:t>STEPS </a:t>
            </a:r>
            <a:r>
              <a:rPr lang="en-US" dirty="0" err="1" smtClean="0"/>
              <a:t>aree</a:t>
            </a:r>
            <a:r>
              <a:rPr lang="en-US" dirty="0" smtClean="0"/>
              <a:t> available in the file </a:t>
            </a:r>
            <a:r>
              <a:rPr lang="en-US" dirty="0" err="1" smtClean="0">
                <a:latin typeface="Courier New"/>
                <a:cs typeface="Courier New"/>
              </a:rPr>
              <a:t>readme.txt</a:t>
            </a:r>
            <a:endParaRPr lang="en-US" dirty="0">
              <a:effectLst/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319</a:t>
            </a:fld>
            <a:endParaRPr lang="en-US" dirty="0"/>
          </a:p>
        </p:txBody>
      </p:sp>
      <p:pic>
        <p:nvPicPr>
          <p:cNvPr id="10" name="Picture 9" descr="ch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76" y="1192563"/>
            <a:ext cx="2423313" cy="3263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Lab: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-integration/lab-</a:t>
            </a:r>
            <a:r>
              <a:rPr lang="en-US" sz="1400" dirty="0" err="1">
                <a:latin typeface="Open Sans Light"/>
                <a:cs typeface="Open Sans Light"/>
              </a:rPr>
              <a:t>tcp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conection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960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Items are </a:t>
            </a:r>
            <a:r>
              <a:rPr lang="en-US" dirty="0" smtClean="0"/>
              <a:t>often nested</a:t>
            </a:r>
            <a:endParaRPr lang="en-US" dirty="0"/>
          </a:p>
          <a:p>
            <a:pPr lvl="1"/>
            <a:r>
              <a:rPr lang="en-US" dirty="0" smtClean="0"/>
              <a:t>One </a:t>
            </a:r>
            <a:r>
              <a:rPr lang="en-US" dirty="0" smtClean="0"/>
              <a:t>item contains </a:t>
            </a:r>
            <a:r>
              <a:rPr lang="en-US" dirty="0" smtClean="0"/>
              <a:t>others</a:t>
            </a:r>
            <a:endParaRPr lang="en-US" dirty="0"/>
          </a:p>
          <a:p>
            <a:pPr lvl="1"/>
            <a:r>
              <a:rPr lang="en-US" dirty="0" smtClean="0"/>
              <a:t>Manage collections of </a:t>
            </a:r>
            <a:r>
              <a:rPr lang="en-US" dirty="0" smtClean="0"/>
              <a:t>items</a:t>
            </a:r>
            <a:endParaRPr lang="en-US" dirty="0"/>
          </a:p>
          <a:p>
            <a:r>
              <a:rPr lang="en-US" dirty="0" smtClean="0"/>
              <a:t>Colors, gradients and images</a:t>
            </a:r>
          </a:p>
          <a:p>
            <a:pPr lvl="1"/>
            <a:r>
              <a:rPr lang="en-US" dirty="0" smtClean="0"/>
              <a:t>Create appealing UIs </a:t>
            </a:r>
            <a:endParaRPr lang="en-US" dirty="0"/>
          </a:p>
          <a:p>
            <a:r>
              <a:rPr lang="en-US" dirty="0" smtClean="0"/>
              <a:t>Text</a:t>
            </a:r>
            <a:endParaRPr lang="en-US" dirty="0"/>
          </a:p>
          <a:p>
            <a:pPr lvl="1"/>
            <a:r>
              <a:rPr lang="en-US" dirty="0" smtClean="0"/>
              <a:t>Displaying text</a:t>
            </a:r>
            <a:endParaRPr lang="en-US" dirty="0"/>
          </a:p>
          <a:p>
            <a:pPr lvl="1"/>
            <a:r>
              <a:rPr lang="en-US" dirty="0" smtClean="0"/>
              <a:t>Handling text input </a:t>
            </a:r>
            <a:endParaRPr lang="en-US" dirty="0"/>
          </a:p>
          <a:p>
            <a:r>
              <a:rPr lang="en-US" dirty="0" smtClean="0"/>
              <a:t>Anchors and alignment</a:t>
            </a:r>
            <a:endParaRPr lang="en-US" dirty="0"/>
          </a:p>
          <a:p>
            <a:pPr lvl="1"/>
            <a:r>
              <a:rPr lang="en-US" dirty="0" smtClean="0"/>
              <a:t>Allow </a:t>
            </a:r>
            <a:r>
              <a:rPr lang="en-US" dirty="0" smtClean="0"/>
              <a:t>items to </a:t>
            </a:r>
            <a:r>
              <a:rPr lang="en-US" dirty="0" smtClean="0"/>
              <a:t>be placed in an intuitive way</a:t>
            </a:r>
            <a:endParaRPr lang="en-US" dirty="0"/>
          </a:p>
          <a:p>
            <a:pPr lvl="1"/>
            <a:r>
              <a:rPr lang="en-US" dirty="0" smtClean="0"/>
              <a:t>Maintain spatial relationships between </a:t>
            </a:r>
            <a:r>
              <a:rPr lang="en-US" dirty="0" smtClean="0"/>
              <a:t>items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1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Graphics 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5669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Canvas </a:t>
            </a:r>
            <a:endParaRPr lang="en-US" dirty="0" smtClean="0"/>
          </a:p>
          <a:p>
            <a:r>
              <a:rPr lang="en-US" dirty="0" smtClean="0"/>
              <a:t>Particles </a:t>
            </a:r>
          </a:p>
          <a:p>
            <a:r>
              <a:rPr lang="en-US" dirty="0" err="1" smtClean="0"/>
              <a:t>Shaders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8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Knowledge on how to create items with your own painting code</a:t>
            </a:r>
          </a:p>
          <a:p>
            <a:endParaRPr lang="en-US" dirty="0" smtClean="0"/>
          </a:p>
          <a:p>
            <a:r>
              <a:rPr lang="en-US" dirty="0" smtClean="0"/>
              <a:t>Use canvas with user interaction of animations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 complete particle system </a:t>
            </a:r>
          </a:p>
          <a:p>
            <a:pPr lvl="1"/>
            <a:r>
              <a:rPr lang="en-US" dirty="0" smtClean="0"/>
              <a:t>Specify the particles</a:t>
            </a:r>
            <a:endParaRPr lang="en-US" dirty="0"/>
          </a:p>
          <a:p>
            <a:pPr lvl="1"/>
            <a:r>
              <a:rPr lang="en-US" dirty="0" smtClean="0"/>
              <a:t>Provide velocity, acceleration or other physics traits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err="1" smtClean="0"/>
              <a:t>shaders</a:t>
            </a:r>
            <a:r>
              <a:rPr lang="en-US" dirty="0" smtClean="0"/>
              <a:t> to modify items rendering</a:t>
            </a:r>
            <a:endParaRPr lang="en-US" dirty="0"/>
          </a:p>
          <a:p>
            <a:pPr lvl="1"/>
            <a:r>
              <a:rPr lang="en-US" dirty="0" smtClean="0"/>
              <a:t>Fragment </a:t>
            </a:r>
            <a:r>
              <a:rPr lang="en-US" dirty="0" err="1" smtClean="0"/>
              <a:t>shaders</a:t>
            </a:r>
            <a:r>
              <a:rPr lang="en-US" dirty="0" smtClean="0"/>
              <a:t> for pixel manipulation </a:t>
            </a:r>
          </a:p>
          <a:p>
            <a:pPr lvl="1"/>
            <a:r>
              <a:rPr lang="en-US" dirty="0" smtClean="0"/>
              <a:t>Vertex </a:t>
            </a:r>
            <a:r>
              <a:rPr lang="en-US" dirty="0" err="1" smtClean="0"/>
              <a:t>shaders</a:t>
            </a:r>
            <a:r>
              <a:rPr lang="en-US" dirty="0" smtClean="0"/>
              <a:t> for shape manipulation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16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Use </a:t>
            </a:r>
            <a:r>
              <a:rPr lang="en-US" dirty="0"/>
              <a:t>C</a:t>
            </a:r>
            <a:r>
              <a:rPr lang="en-US" dirty="0" smtClean="0"/>
              <a:t>anvas</a:t>
            </a:r>
            <a:r>
              <a:rPr lang="en-US" dirty="0"/>
              <a:t>, </a:t>
            </a:r>
            <a:r>
              <a:rPr lang="en-US" dirty="0" smtClean="0"/>
              <a:t>Particles </a:t>
            </a:r>
            <a:r>
              <a:rPr lang="en-US" dirty="0"/>
              <a:t>and </a:t>
            </a:r>
            <a:r>
              <a:rPr lang="en-US" dirty="0" err="1"/>
              <a:t>S</a:t>
            </a:r>
            <a:r>
              <a:rPr lang="en-US" dirty="0" err="1" smtClean="0"/>
              <a:t>haders</a:t>
            </a:r>
            <a:r>
              <a:rPr lang="en-US" dirty="0"/>
              <a:t>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Custom painting of components </a:t>
            </a:r>
            <a:endParaRPr lang="en-US" dirty="0"/>
          </a:p>
          <a:p>
            <a:r>
              <a:rPr lang="en-US" dirty="0" smtClean="0"/>
              <a:t>Graphs and plots </a:t>
            </a:r>
          </a:p>
          <a:p>
            <a:endParaRPr lang="en-US" dirty="0"/>
          </a:p>
          <a:p>
            <a:r>
              <a:rPr lang="en-US" dirty="0" smtClean="0"/>
              <a:t>Complex visual effects</a:t>
            </a:r>
            <a:endParaRPr lang="en-US" dirty="0"/>
          </a:p>
          <a:p>
            <a:r>
              <a:rPr lang="en-US" dirty="0" smtClean="0"/>
              <a:t>Simulate some physics during animations </a:t>
            </a:r>
          </a:p>
          <a:p>
            <a:r>
              <a:rPr lang="en-US" dirty="0" smtClean="0"/>
              <a:t>Benefit as much as possible from the GPU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323</a:t>
            </a:fld>
            <a:endParaRPr lang="en-US" dirty="0"/>
          </a:p>
        </p:txBody>
      </p:sp>
      <p:pic>
        <p:nvPicPr>
          <p:cNvPr id="7" name="Picture 6" descr="effects-showc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94" y="1370838"/>
            <a:ext cx="2948626" cy="29810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-graphics-effects/ex-canvas/</a:t>
            </a:r>
            <a:r>
              <a:rPr lang="en-US" sz="1400" dirty="0" err="1">
                <a:latin typeface="Open Sans Light"/>
                <a:cs typeface="Open Sans Light"/>
              </a:rPr>
              <a:t>piechart.qml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5963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Canvas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5591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Canvas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QML type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Canvas</a:t>
            </a:r>
            <a:r>
              <a:rPr lang="en-US" dirty="0" smtClean="0"/>
              <a:t> </a:t>
            </a:r>
            <a:r>
              <a:rPr lang="en-US" dirty="0"/>
              <a:t>is used to insert an </a:t>
            </a:r>
            <a:r>
              <a:rPr lang="en-US" dirty="0" smtClean="0"/>
              <a:t>item in </a:t>
            </a:r>
            <a:r>
              <a:rPr lang="en-US" dirty="0"/>
              <a:t>which to paint </a:t>
            </a:r>
          </a:p>
          <a:p>
            <a:endParaRPr lang="en-US" dirty="0" smtClean="0"/>
          </a:p>
          <a:p>
            <a:r>
              <a:rPr lang="en-US" dirty="0" smtClean="0"/>
              <a:t>Handler </a:t>
            </a:r>
            <a:r>
              <a:rPr lang="en-US" dirty="0" err="1" smtClean="0">
                <a:solidFill>
                  <a:schemeClr val="accent2"/>
                </a:solidFill>
                <a:latin typeface="Courier New"/>
                <a:cs typeface="Courier New"/>
              </a:rPr>
              <a:t>onPaint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will </a:t>
            </a:r>
            <a:r>
              <a:rPr lang="en-US" dirty="0"/>
              <a:t>contain the painting </a:t>
            </a:r>
            <a:r>
              <a:rPr lang="en-US" dirty="0" smtClean="0"/>
              <a:t>code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API somewhat similar to the old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QPainter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API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API compatible with the HTML5 Canvas API</a:t>
            </a:r>
          </a:p>
          <a:p>
            <a:pPr lvl="1"/>
            <a:r>
              <a:rPr lang="en-US" dirty="0" smtClean="0"/>
              <a:t>Need to request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Context2D</a:t>
            </a:r>
            <a:r>
              <a:rPr lang="en-US" dirty="0" smtClean="0"/>
              <a:t> instance first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Method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requestPaint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()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schedule repainting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17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Rendering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82133"/>
            <a:ext cx="8209301" cy="3471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Canvas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onPaint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var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getContext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"2d"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2985C7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 smtClean="0">
                <a:latin typeface="Courier New"/>
                <a:cs typeface="Courier New"/>
              </a:rPr>
              <a:t>.clearRect</a:t>
            </a:r>
            <a:r>
              <a:rPr lang="en-US" dirty="0">
                <a:latin typeface="Courier New"/>
                <a:cs typeface="Courier New"/>
              </a:rPr>
              <a:t>(0,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)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i="1" dirty="0" err="1" smtClean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 smtClean="0">
                <a:latin typeface="Courier New"/>
                <a:cs typeface="Courier New"/>
              </a:rPr>
              <a:t>.fillRule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.OddEvenFill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2985C7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 smtClean="0">
                <a:latin typeface="Courier New"/>
                <a:cs typeface="Courier New"/>
              </a:rPr>
              <a:t>.fillStyle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forestgreen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2985C7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 smtClean="0">
                <a:latin typeface="Courier New"/>
                <a:cs typeface="Courier New"/>
              </a:rPr>
              <a:t>.beginPath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2985C7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 smtClean="0">
                <a:latin typeface="Courier New"/>
                <a:cs typeface="Courier New"/>
              </a:rPr>
              <a:t>.moveTo</a:t>
            </a:r>
            <a:r>
              <a:rPr lang="en-US" dirty="0">
                <a:latin typeface="Courier New"/>
                <a:cs typeface="Courier New"/>
              </a:rPr>
              <a:t>(60,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60)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2985C7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 smtClean="0">
                <a:latin typeface="Courier New"/>
                <a:cs typeface="Courier New"/>
              </a:rPr>
              <a:t>.bezierCurveTo</a:t>
            </a:r>
            <a:r>
              <a:rPr lang="en-US" dirty="0">
                <a:latin typeface="Courier New"/>
                <a:cs typeface="Courier New"/>
              </a:rPr>
              <a:t>(540,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540,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540,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540)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2985C7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 smtClean="0">
                <a:latin typeface="Courier New"/>
                <a:cs typeface="Courier New"/>
              </a:rPr>
              <a:t>.bezierCurveTo</a:t>
            </a:r>
            <a:r>
              <a:rPr lang="en-US" dirty="0">
                <a:latin typeface="Courier New"/>
                <a:cs typeface="Courier New"/>
              </a:rPr>
              <a:t>(540,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540,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60)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2985C7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 smtClean="0">
                <a:latin typeface="Courier New"/>
                <a:cs typeface="Courier New"/>
              </a:rPr>
              <a:t>.closePath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2985C7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 smtClean="0">
                <a:latin typeface="Courier New"/>
                <a:cs typeface="Courier New"/>
              </a:rPr>
              <a:t>.rect</a:t>
            </a:r>
            <a:r>
              <a:rPr lang="en-US" dirty="0">
                <a:latin typeface="Courier New"/>
                <a:cs typeface="Courier New"/>
              </a:rPr>
              <a:t>(120,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2985C7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 smtClean="0">
                <a:latin typeface="Courier New"/>
                <a:cs typeface="Courier New"/>
              </a:rPr>
              <a:t>.fill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7" name="Picture 6" descr="path-paint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125691"/>
            <a:ext cx="1636891" cy="16548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-graphics-effects/ex-canvas/path-</a:t>
            </a:r>
            <a:r>
              <a:rPr lang="en-US" sz="1400" dirty="0" err="1">
                <a:latin typeface="Open Sans Light"/>
                <a:cs typeface="Open Sans Light"/>
              </a:rPr>
              <a:t>painting.qml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521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Scribble Area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82133"/>
            <a:ext cx="8209301" cy="3471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"white"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onPressed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: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canvas</a:t>
            </a:r>
            <a:r>
              <a:rPr lang="en-US" dirty="0" err="1" smtClean="0">
                <a:latin typeface="Courier New"/>
                <a:cs typeface="Courier New"/>
              </a:rPr>
              <a:t>.requestPaint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Canvas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canvas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onPaint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var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getContext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"2d"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-graphics-effects/ex-canvas/scribble-</a:t>
            </a:r>
            <a:r>
              <a:rPr lang="en-US" sz="1400" dirty="0" err="1">
                <a:latin typeface="Open Sans Light"/>
                <a:cs typeface="Open Sans Light"/>
              </a:rPr>
              <a:t>area.qml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705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Screen Saver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591734"/>
            <a:ext cx="8667965" cy="282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Starting from the partial solution: </a:t>
            </a:r>
            <a:endParaRPr lang="en-US" dirty="0" smtClean="0"/>
          </a:p>
          <a:p>
            <a:pPr lvl="1"/>
            <a:r>
              <a:rPr lang="en-US" dirty="0" smtClean="0"/>
              <a:t>Get the lines to be rendered</a:t>
            </a:r>
            <a:endParaRPr lang="en-US" dirty="0"/>
          </a:p>
          <a:p>
            <a:pPr lvl="1"/>
            <a:r>
              <a:rPr lang="en-US" dirty="0" smtClean="0"/>
              <a:t>Have the points forming the lines animated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328</a:t>
            </a:fld>
            <a:endParaRPr lang="en-US" dirty="0"/>
          </a:p>
        </p:txBody>
      </p:sp>
      <p:pic>
        <p:nvPicPr>
          <p:cNvPr id="13" name="Picture 12" descr="screensa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33" y="1423701"/>
            <a:ext cx="2963334" cy="29958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Lab: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-graphics-effects/lab-screensaver/</a:t>
            </a:r>
            <a:r>
              <a:rPr lang="en-US" sz="1400" dirty="0" err="1">
                <a:latin typeface="Open Sans Light"/>
                <a:cs typeface="Open Sans Light"/>
              </a:rPr>
              <a:t>screensaver.qml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310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Particles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51318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Why </a:t>
            </a:r>
            <a:r>
              <a:rPr lang="en-US" dirty="0" smtClean="0"/>
              <a:t>Use </a:t>
            </a:r>
            <a:r>
              <a:rPr lang="en-US" dirty="0"/>
              <a:t>N</a:t>
            </a:r>
            <a:r>
              <a:rPr lang="en-US" dirty="0" smtClean="0"/>
              <a:t>ested </a:t>
            </a:r>
            <a:r>
              <a:rPr lang="en-US" dirty="0"/>
              <a:t>I</a:t>
            </a:r>
            <a:r>
              <a:rPr lang="en-US" dirty="0" smtClean="0"/>
              <a:t>tems</a:t>
            </a:r>
            <a:r>
              <a:rPr lang="en-US" dirty="0"/>
              <a:t>, </a:t>
            </a:r>
            <a:r>
              <a:rPr lang="en-US" dirty="0" smtClean="0"/>
              <a:t>Anchors </a:t>
            </a:r>
            <a:r>
              <a:rPr lang="en-US" dirty="0"/>
              <a:t>and </a:t>
            </a:r>
            <a:r>
              <a:rPr lang="en-US" dirty="0" smtClean="0"/>
              <a:t>Components</a:t>
            </a:r>
            <a:r>
              <a:rPr lang="en-US" dirty="0"/>
              <a:t>?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Concerns separation</a:t>
            </a:r>
            <a:endParaRPr lang="en-US" dirty="0"/>
          </a:p>
          <a:p>
            <a:r>
              <a:rPr lang="en-US" dirty="0" smtClean="0"/>
              <a:t>Visual grouping</a:t>
            </a:r>
            <a:endParaRPr lang="en-US" dirty="0"/>
          </a:p>
          <a:p>
            <a:r>
              <a:rPr lang="en-US" dirty="0" smtClean="0"/>
              <a:t>Pixel perfect items placing and layout</a:t>
            </a:r>
          </a:p>
          <a:p>
            <a:r>
              <a:rPr lang="en-US" dirty="0" smtClean="0"/>
              <a:t>Encapsulation</a:t>
            </a:r>
            <a:endParaRPr lang="en-US" dirty="0"/>
          </a:p>
          <a:p>
            <a:r>
              <a:rPr lang="en-US" dirty="0" smtClean="0"/>
              <a:t>Reusability</a:t>
            </a:r>
            <a:endParaRPr lang="en-US" dirty="0"/>
          </a:p>
          <a:p>
            <a:r>
              <a:rPr lang="en-US" dirty="0" smtClean="0"/>
              <a:t>Look and feel changes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0474" y="5402341"/>
            <a:ext cx="5355685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 smtClean="0">
                <a:latin typeface="Open Sans Light"/>
                <a:cs typeface="Open Sans Light"/>
              </a:rPr>
              <a:t>Qt Quick Demo . Same Game 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901" y="1192563"/>
            <a:ext cx="2464850" cy="37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Particle System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ParticleSystem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requires </a:t>
            </a:r>
            <a:endParaRPr lang="en-US" dirty="0"/>
          </a:p>
          <a:p>
            <a:pPr lvl="1"/>
            <a:r>
              <a:rPr lang="en-US" dirty="0" smtClean="0"/>
              <a:t>At least a particles source </a:t>
            </a:r>
          </a:p>
          <a:p>
            <a:pPr lvl="1"/>
            <a:r>
              <a:rPr lang="en-US" dirty="0" smtClean="0"/>
              <a:t>The description of how particles look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Particles sources are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Emitter</a:t>
            </a:r>
            <a:r>
              <a:rPr lang="en-US" dirty="0" smtClean="0"/>
              <a:t> instances </a:t>
            </a:r>
          </a:p>
          <a:p>
            <a:pPr lvl="1"/>
            <a:r>
              <a:rPr lang="en-US" dirty="0" smtClean="0"/>
              <a:t>They emit the logical particles</a:t>
            </a:r>
            <a:endParaRPr lang="en-US" dirty="0"/>
          </a:p>
          <a:p>
            <a:pPr lvl="1"/>
            <a:r>
              <a:rPr lang="en-US" dirty="0" smtClean="0"/>
              <a:t>Provide initial attributes: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emitRate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lifeSpan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size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speed</a:t>
            </a:r>
            <a:r>
              <a:rPr lang="en-US" dirty="0" smtClean="0"/>
              <a:t>,...</a:t>
            </a:r>
          </a:p>
          <a:p>
            <a:pPr lvl="1"/>
            <a:r>
              <a:rPr lang="en-US" dirty="0" smtClean="0"/>
              <a:t>The flow can be controlled using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enabled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pulse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burst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() </a:t>
            </a:r>
          </a:p>
          <a:p>
            <a:endParaRPr lang="en-US" dirty="0"/>
          </a:p>
          <a:p>
            <a:r>
              <a:rPr lang="en-US" dirty="0" smtClean="0"/>
              <a:t>Particle appearance is controlled by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ParticlePainter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instance</a:t>
            </a:r>
            <a:endParaRPr lang="en-US" dirty="0"/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ImageParticle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uses an image as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source</a:t>
            </a:r>
            <a:r>
              <a:rPr lang="en-US" dirty="0" smtClean="0"/>
              <a:t>, it can be rotated, colorized, etc.</a:t>
            </a: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ItemParticle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uses an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Item</a:t>
            </a:r>
            <a:r>
              <a:rPr lang="en-US" dirty="0" smtClean="0"/>
              <a:t> delegate to render particles</a:t>
            </a:r>
            <a:endParaRPr lang="en-US" dirty="0"/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CustomParticle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uses </a:t>
            </a:r>
            <a:r>
              <a:rPr lang="en-US" dirty="0" err="1" smtClean="0"/>
              <a:t>shaders</a:t>
            </a:r>
            <a:r>
              <a:rPr lang="en-US" dirty="0" smtClean="0"/>
              <a:t> to render particles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Christmas Lights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48267"/>
            <a:ext cx="8209301" cy="366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2.0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QtQuick.Particles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2.0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onTriggered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emitter</a:t>
            </a:r>
            <a:r>
              <a:rPr lang="en-US" dirty="0" err="1">
                <a:latin typeface="Courier New"/>
                <a:cs typeface="Courier New"/>
              </a:rPr>
              <a:t>.burst</a:t>
            </a:r>
            <a:r>
              <a:rPr lang="en-US" dirty="0">
                <a:latin typeface="Courier New"/>
                <a:cs typeface="Courier New"/>
              </a:rPr>
              <a:t>(20)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ParticleSystem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Emitter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emitter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enabled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false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lifeSpan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ImageParticle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particle.png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sizeTable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sizeTable.png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redVariation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greenVariation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blueVariation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 descr="christmas-ligh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26" y="1032932"/>
            <a:ext cx="2411897" cy="24384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-graphics-effects/ex-particles/</a:t>
            </a:r>
            <a:r>
              <a:rPr lang="en-US" sz="1400" dirty="0" err="1">
                <a:latin typeface="Open Sans Light"/>
                <a:cs typeface="Open Sans Light"/>
              </a:rPr>
              <a:t>christmas-lights.qml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730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Physics: Speed &amp; Acceleration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Both initial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velocity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acceleration</a:t>
            </a:r>
            <a:r>
              <a:rPr lang="en-US" dirty="0" smtClean="0"/>
              <a:t> are specified using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Direction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Direction</a:t>
            </a:r>
            <a:r>
              <a:rPr lang="en-US" dirty="0" smtClean="0"/>
              <a:t> is a vector space of possible directions for a particle</a:t>
            </a:r>
          </a:p>
          <a:p>
            <a:pPr lvl="1"/>
            <a:r>
              <a:rPr lang="en-US" dirty="0" smtClean="0"/>
              <a:t>Value intervals are specified using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*Variation </a:t>
            </a:r>
            <a:r>
              <a:rPr lang="en-US" dirty="0" smtClean="0"/>
              <a:t>properties</a:t>
            </a:r>
            <a:endParaRPr lang="en-US" dirty="0"/>
          </a:p>
          <a:p>
            <a:pPr lvl="1"/>
            <a:r>
              <a:rPr lang="en-US" dirty="0" smtClean="0"/>
              <a:t>Each particle gets a random vector of the vector space </a:t>
            </a:r>
            <a:endParaRPr lang="en-US" dirty="0"/>
          </a:p>
          <a:p>
            <a:endParaRPr lang="en-US" dirty="0"/>
          </a:p>
          <a:p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Direction</a:t>
            </a:r>
            <a:r>
              <a:rPr lang="en-US" dirty="0" smtClean="0"/>
              <a:t> </a:t>
            </a:r>
            <a:r>
              <a:rPr lang="en-US" dirty="0"/>
              <a:t>is never used, it has </a:t>
            </a:r>
            <a:r>
              <a:rPr lang="en-US" dirty="0" smtClean="0"/>
              <a:t>subclasses</a:t>
            </a: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AngleDirection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for directions varying in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angle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PointDirection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for directions varying in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x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y</a:t>
            </a:r>
            <a:r>
              <a:rPr lang="en-US" dirty="0" smtClean="0"/>
              <a:t> components</a:t>
            </a:r>
            <a:endParaRPr lang="en-US" dirty="0"/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TargetDirection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for directions toward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targetItem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CumulativeDirection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acts as a direction that sums the directions within it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Explosion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48267"/>
            <a:ext cx="8209301" cy="366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2.0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QtQuick.Particles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2.0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onTriggered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emitter</a:t>
            </a:r>
            <a:r>
              <a:rPr lang="en-US" dirty="0" err="1">
                <a:latin typeface="Courier New"/>
                <a:cs typeface="Courier New"/>
              </a:rPr>
              <a:t>.pulse</a:t>
            </a:r>
            <a:r>
              <a:rPr lang="en-US" dirty="0">
                <a:latin typeface="Courier New"/>
                <a:cs typeface="Courier New"/>
              </a:rPr>
              <a:t>(50)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ParticleSystem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Emitter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emitter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enabled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false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emitRate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700;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lifeSpan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500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16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velocity: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AngleDirection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magnitude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angleVariation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ImageParticle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particle.png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sizeTable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sizeTable.png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blueVariation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} } } 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3" name="Picture 2" descr="explo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24" y="1032932"/>
            <a:ext cx="2420100" cy="24466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-graphics-effects/ex-particles/</a:t>
            </a:r>
            <a:r>
              <a:rPr lang="en-US" sz="1400" dirty="0" err="1">
                <a:latin typeface="Open Sans Light"/>
                <a:cs typeface="Open Sans Light"/>
              </a:rPr>
              <a:t>explosion.qml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630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Physics: Force fields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998305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Affector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instances can impact any attribute of the </a:t>
            </a:r>
            <a:r>
              <a:rPr lang="en-US" dirty="0" smtClean="0"/>
              <a:t>particles</a:t>
            </a:r>
          </a:p>
          <a:p>
            <a:pPr lvl="1"/>
            <a:r>
              <a:rPr lang="en-US" dirty="0" smtClean="0"/>
              <a:t>Behavior provided by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onAffectParticles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Gives access to all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particles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Property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d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</a:t>
            </a:r>
            <a:r>
              <a:rPr lang="en-US" dirty="0" smtClean="0"/>
              <a:t> is the time since last call (used to normalize to real time)</a:t>
            </a:r>
            <a:endParaRPr lang="en-US" dirty="0"/>
          </a:p>
          <a:p>
            <a:pPr lvl="1"/>
            <a:r>
              <a:rPr lang="en-US" dirty="0" smtClean="0"/>
              <a:t>Not recommended in high</a:t>
            </a:r>
            <a:r>
              <a:rPr lang="en-US" dirty="0"/>
              <a:t>-</a:t>
            </a:r>
            <a:r>
              <a:rPr lang="en-US" dirty="0" smtClean="0"/>
              <a:t>volume particle systems (JS code being slower</a:t>
            </a:r>
            <a:r>
              <a:rPr lang="en-US" dirty="0"/>
              <a:t>) </a:t>
            </a:r>
          </a:p>
          <a:p>
            <a:r>
              <a:rPr lang="en-US" dirty="0" smtClean="0"/>
              <a:t>Most common cases are covered with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Affector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subclasses</a:t>
            </a:r>
            <a:endParaRPr lang="en-US" dirty="0"/>
          </a:p>
          <a:p>
            <a:pPr lvl="1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Attractor</a:t>
            </a:r>
            <a:r>
              <a:rPr lang="en-US" dirty="0" smtClean="0"/>
              <a:t> attracts toward a point (</a:t>
            </a:r>
            <a:r>
              <a:rPr lang="en-US" dirty="0"/>
              <a:t>magnetism</a:t>
            </a:r>
            <a:r>
              <a:rPr lang="en-US" dirty="0" smtClean="0"/>
              <a:t>, close object gravity)</a:t>
            </a:r>
          </a:p>
          <a:p>
            <a:pPr lvl="1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Gravity</a:t>
            </a:r>
            <a:r>
              <a:rPr lang="en-US" dirty="0" smtClean="0"/>
              <a:t> accelerates to a given vector (constant gravitational pull)</a:t>
            </a:r>
            <a:endParaRPr lang="en-US" dirty="0"/>
          </a:p>
          <a:p>
            <a:pPr lvl="1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Friction</a:t>
            </a:r>
            <a:r>
              <a:rPr lang="en-US" dirty="0" smtClean="0"/>
              <a:t> slows down proportionally to particles speed</a:t>
            </a:r>
            <a:endParaRPr lang="en-US" dirty="0"/>
          </a:p>
          <a:p>
            <a:pPr lvl="1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Turbulence</a:t>
            </a:r>
            <a:r>
              <a:rPr lang="en-US" dirty="0" smtClean="0"/>
              <a:t> provides fluid like forces based on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noiseSource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image map</a:t>
            </a:r>
          </a:p>
          <a:p>
            <a:pPr lvl="1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Wander</a:t>
            </a:r>
            <a:r>
              <a:rPr lang="en-US" dirty="0" smtClean="0"/>
              <a:t> provides random particle perturbations</a:t>
            </a:r>
            <a:endParaRPr lang="en-US" dirty="0"/>
          </a:p>
          <a:p>
            <a:pPr lvl="1"/>
            <a:r>
              <a:rPr lang="en-US" dirty="0" smtClean="0"/>
              <a:t>.</a:t>
            </a:r>
            <a:r>
              <a:rPr lang="en-US" dirty="0"/>
              <a:t>.. </a:t>
            </a:r>
          </a:p>
          <a:p>
            <a:r>
              <a:rPr lang="en-US" dirty="0" smtClean="0"/>
              <a:t>The subclasses are C</a:t>
            </a:r>
            <a:r>
              <a:rPr lang="en-US" dirty="0"/>
              <a:t>++</a:t>
            </a:r>
            <a:r>
              <a:rPr lang="en-US" dirty="0" smtClean="0"/>
              <a:t>based and so much faster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-graphics-effects/ex-particles/explosion-</a:t>
            </a:r>
            <a:r>
              <a:rPr lang="en-US" sz="1400" dirty="0" err="1">
                <a:latin typeface="Open Sans Light"/>
                <a:cs typeface="Open Sans Light"/>
              </a:rPr>
              <a:t>implosion.qml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070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Fountain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48267"/>
            <a:ext cx="8209301" cy="366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ParticleSystem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Emitter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emitter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enabled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false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emitRate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700;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lifeSpan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500;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16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velocity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AngleDirection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magnitude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angleVariation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ImageParticle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particle.png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sizeTable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sizeTable.png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blueVariation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Gravity </a:t>
            </a:r>
            <a:r>
              <a:rPr lang="en-US" dirty="0" smtClean="0">
                <a:latin typeface="Courier New"/>
                <a:cs typeface="Courier New"/>
              </a:rPr>
              <a:t>{ 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magnitude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200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latin typeface="Courier New"/>
                <a:cs typeface="Courier New"/>
              </a:rPr>
              <a:t>} }</a:t>
            </a:r>
          </a:p>
        </p:txBody>
      </p:sp>
      <p:pic>
        <p:nvPicPr>
          <p:cNvPr id="4" name="Picture 3" descr="fount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32" y="1041227"/>
            <a:ext cx="1636891" cy="24848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-graphics-effects/ex-particles/</a:t>
            </a:r>
            <a:r>
              <a:rPr lang="en-US" sz="1400" dirty="0" err="1">
                <a:latin typeface="Open Sans Light"/>
                <a:cs typeface="Open Sans Light"/>
              </a:rPr>
              <a:t>fountain.qml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301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Make It Snow!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6" y="1591734"/>
            <a:ext cx="4570942" cy="282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Starting from the partial solution: </a:t>
            </a:r>
          </a:p>
          <a:p>
            <a:r>
              <a:rPr lang="en-US" dirty="0" smtClean="0"/>
              <a:t>Get the snow flakes to slowly fall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Make sure they're not all going exactly in the same direction</a:t>
            </a:r>
            <a:r>
              <a:rPr lang="en-US" dirty="0"/>
              <a:t>/</a:t>
            </a:r>
            <a:r>
              <a:rPr lang="en-US" dirty="0" smtClean="0"/>
              <a:t>speed</a:t>
            </a:r>
          </a:p>
          <a:p>
            <a:endParaRPr lang="en-US" dirty="0" smtClean="0"/>
          </a:p>
          <a:p>
            <a:r>
              <a:rPr lang="en-US" dirty="0" smtClean="0"/>
              <a:t>Optionally: Get the snow flakes to rotate as they fall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336</a:t>
            </a:fld>
            <a:endParaRPr lang="en-US" dirty="0"/>
          </a:p>
        </p:txBody>
      </p:sp>
      <p:pic>
        <p:nvPicPr>
          <p:cNvPr id="4" name="Picture 3" descr="makeitsn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032" y="1423701"/>
            <a:ext cx="1975557" cy="29958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Lab: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-graphics-effects/lab-</a:t>
            </a:r>
            <a:r>
              <a:rPr lang="en-US" sz="1400" dirty="0" err="1">
                <a:latin typeface="Open Sans Light"/>
                <a:cs typeface="Open Sans Light"/>
              </a:rPr>
              <a:t>makeitsnow</a:t>
            </a:r>
            <a:r>
              <a:rPr lang="en-US" sz="1400" dirty="0">
                <a:latin typeface="Open Sans Light"/>
                <a:cs typeface="Open Sans Light"/>
              </a:rPr>
              <a:t>/</a:t>
            </a:r>
            <a:r>
              <a:rPr lang="en-US" sz="1400" dirty="0" err="1">
                <a:latin typeface="Open Sans Light"/>
                <a:cs typeface="Open Sans Light"/>
              </a:rPr>
              <a:t>makeitsnow.qml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429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err="1" smtClean="0"/>
              <a:t>Shaders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573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Shaders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shader</a:t>
            </a:r>
            <a:r>
              <a:rPr lang="en-US" dirty="0" smtClean="0"/>
              <a:t> is a program used to calculate rendering effects on the GPU</a:t>
            </a:r>
          </a:p>
          <a:p>
            <a:r>
              <a:rPr lang="en-US" dirty="0" smtClean="0"/>
              <a:t>Two types of </a:t>
            </a:r>
            <a:r>
              <a:rPr lang="en-US" dirty="0" err="1" smtClean="0"/>
              <a:t>shader</a:t>
            </a:r>
            <a:r>
              <a:rPr lang="en-US" dirty="0" smtClean="0"/>
              <a:t> are available in </a:t>
            </a:r>
            <a:r>
              <a:rPr lang="en-US" dirty="0" err="1" smtClean="0"/>
              <a:t>QtQuick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Fragment </a:t>
            </a:r>
            <a:r>
              <a:rPr lang="en-US" dirty="0" err="1" smtClean="0"/>
              <a:t>shaders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Operate on each pixel</a:t>
            </a:r>
            <a:endParaRPr lang="en-US" dirty="0"/>
          </a:p>
          <a:p>
            <a:pPr lvl="2"/>
            <a:r>
              <a:rPr lang="en-US" dirty="0" smtClean="0"/>
              <a:t>Cannot be complex as it has no knowledge of the scene geometry</a:t>
            </a:r>
          </a:p>
          <a:p>
            <a:pPr lvl="2"/>
            <a:r>
              <a:rPr lang="en-US" dirty="0" smtClean="0"/>
              <a:t>Used for color manipulation, bump mapping, shadows, etc</a:t>
            </a:r>
            <a:r>
              <a:rPr lang="en-US" dirty="0"/>
              <a:t>. </a:t>
            </a:r>
          </a:p>
          <a:p>
            <a:pPr lvl="1"/>
            <a:r>
              <a:rPr lang="en-US" dirty="0" smtClean="0"/>
              <a:t>Vertex </a:t>
            </a:r>
            <a:r>
              <a:rPr lang="en-US" dirty="0" err="1" smtClean="0"/>
              <a:t>shaders</a:t>
            </a:r>
            <a:endParaRPr lang="en-US" dirty="0"/>
          </a:p>
          <a:p>
            <a:pPr lvl="2"/>
            <a:r>
              <a:rPr lang="en-US" dirty="0" smtClean="0"/>
              <a:t>Operate on each vertex </a:t>
            </a:r>
          </a:p>
          <a:p>
            <a:pPr lvl="2"/>
            <a:r>
              <a:rPr lang="en-US" dirty="0" smtClean="0"/>
              <a:t>Can change position, color and texture coordinate </a:t>
            </a:r>
            <a:endParaRPr lang="en-US" dirty="0"/>
          </a:p>
          <a:p>
            <a:pPr lvl="2"/>
            <a:r>
              <a:rPr lang="en-US" dirty="0" smtClean="0"/>
              <a:t>Cannot create new vertices </a:t>
            </a:r>
            <a:endParaRPr lang="en-US" dirty="0"/>
          </a:p>
          <a:p>
            <a:r>
              <a:rPr lang="en-US" dirty="0" smtClean="0"/>
              <a:t>Their execution is heavily parallelized in the GPU pipeline</a:t>
            </a:r>
            <a:endParaRPr lang="en-US" dirty="0"/>
          </a:p>
          <a:p>
            <a:r>
              <a:rPr lang="en-US" dirty="0" smtClean="0"/>
              <a:t>Extremely efficient</a:t>
            </a:r>
            <a:endParaRPr lang="en-US" dirty="0"/>
          </a:p>
          <a:p>
            <a:r>
              <a:rPr lang="en-US" dirty="0" smtClean="0"/>
              <a:t>Written using OpenGL Shading Language (</a:t>
            </a:r>
            <a:r>
              <a:rPr lang="en-US" dirty="0"/>
              <a:t>GLSL)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8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Fragment </a:t>
            </a:r>
            <a:r>
              <a:rPr lang="en-US" dirty="0" err="1" smtClean="0"/>
              <a:t>Shaders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ShaderEffect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is a rectangle displaying the result of a </a:t>
            </a:r>
            <a:r>
              <a:rPr lang="en-US" dirty="0" err="1"/>
              <a:t>shader</a:t>
            </a:r>
            <a:r>
              <a:rPr lang="en-US" dirty="0"/>
              <a:t> program </a:t>
            </a:r>
          </a:p>
          <a:p>
            <a:pPr fontAlgn="auto"/>
            <a:r>
              <a:rPr lang="en-US" dirty="0" smtClean="0"/>
              <a:t>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fragmentShader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property is a string with the fragment </a:t>
            </a:r>
            <a:r>
              <a:rPr lang="en-US" dirty="0" err="1" smtClean="0"/>
              <a:t>shader</a:t>
            </a:r>
            <a:r>
              <a:rPr lang="en-US" dirty="0" smtClean="0"/>
              <a:t> code </a:t>
            </a:r>
            <a:endParaRPr lang="en-US" dirty="0"/>
          </a:p>
          <a:p>
            <a:r>
              <a:rPr lang="en-US" dirty="0" smtClean="0"/>
              <a:t>Often such </a:t>
            </a:r>
            <a:r>
              <a:rPr lang="en-US" dirty="0" err="1" smtClean="0"/>
              <a:t>shaders</a:t>
            </a:r>
            <a:r>
              <a:rPr lang="en-US" dirty="0" smtClean="0"/>
              <a:t> use textures as inputs </a:t>
            </a:r>
          </a:p>
          <a:p>
            <a:endParaRPr lang="en-US" dirty="0"/>
          </a:p>
          <a:p>
            <a:pPr fontAlgn="auto"/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ShaderEffectSource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allows to render an item as a texture </a:t>
            </a:r>
          </a:p>
          <a:p>
            <a:pPr fontAlgn="auto"/>
            <a:r>
              <a:rPr lang="en-US" dirty="0" smtClean="0"/>
              <a:t>Property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sourceItem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holds the Item to be rendered </a:t>
            </a:r>
            <a:endParaRPr lang="en-US" dirty="0"/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Note that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ShaderEffectSource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is an invisible </a:t>
            </a:r>
            <a:r>
              <a:rPr lang="en-US" dirty="0" smtClean="0"/>
              <a:t>item aimed </a:t>
            </a:r>
            <a:r>
              <a:rPr lang="en-US" dirty="0" smtClean="0"/>
              <a:t>at consumption </a:t>
            </a:r>
            <a:r>
              <a:rPr lang="en-US" dirty="0"/>
              <a:t>in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ShaderEffect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instances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0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/>
              <a:t>Nested </a:t>
            </a:r>
            <a:r>
              <a:rPr lang="en-US" dirty="0" smtClean="0"/>
              <a:t>Items</a:t>
            </a:r>
            <a:r>
              <a:rPr lang="en-US" kern="1800" dirty="0" smtClean="0">
                <a:solidFill>
                  <a:srgbClr val="FFFFFF"/>
                </a:solidFill>
              </a:rPr>
              <a:t/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907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 Filter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48267"/>
            <a:ext cx="8209301" cy="366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ShaderEffectSource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effectSource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sourceItem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butterfly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…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ShaderEffect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butterfly</a:t>
            </a:r>
            <a:r>
              <a:rPr lang="en-US" dirty="0" err="1" smtClean="0">
                <a:latin typeface="Courier New"/>
                <a:cs typeface="Courier New"/>
              </a:rPr>
              <a:t>.width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butterfly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variant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effectSource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filterPosition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SequentialAnimation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filterPosition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latin typeface="Courier New"/>
                <a:cs typeface="Courier New"/>
              </a:rPr>
              <a:t>… } 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fragmentShader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    uniform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sampler2D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source;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    uniform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float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filterPosition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    varying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vec2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qt_TexCoord0;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main()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        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vec4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texture2D(source,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qt_TexCoord0);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     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(qt_TexCoord0.s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filterPosition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            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gl_FragColor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vec4(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…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        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else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            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gl_FragColor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color;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}"</a:t>
            </a:r>
            <a:r>
              <a:rPr lang="en-US" dirty="0">
                <a:latin typeface="Courier New"/>
                <a:cs typeface="Courier New"/>
              </a:rPr>
              <a:t> } } 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3" name="Picture 2" descr="saturation-fil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75" y="1032932"/>
            <a:ext cx="2168749" cy="16417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</a:t>
            </a:r>
            <a:r>
              <a:rPr lang="en-US" sz="1400" dirty="0" err="1">
                <a:latin typeface="Open Sans Light"/>
                <a:cs typeface="Open Sans Light"/>
              </a:rPr>
              <a:t>shaders</a:t>
            </a:r>
            <a:r>
              <a:rPr lang="en-US" sz="1400" dirty="0">
                <a:latin typeface="Open Sans Light"/>
                <a:cs typeface="Open Sans Light"/>
              </a:rPr>
              <a:t>/saturation-</a:t>
            </a:r>
            <a:r>
              <a:rPr lang="en-US" sz="1400" dirty="0" err="1">
                <a:latin typeface="Open Sans Light"/>
                <a:cs typeface="Open Sans Light"/>
              </a:rPr>
              <a:t>filter.qml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196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Vertex </a:t>
            </a:r>
            <a:r>
              <a:rPr lang="en-US" dirty="0" err="1" smtClean="0"/>
              <a:t>Shaders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Works similarly to fragment </a:t>
            </a:r>
            <a:r>
              <a:rPr lang="en-US" dirty="0" err="1" smtClean="0"/>
              <a:t>shaders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vertexShader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property for the vertex </a:t>
            </a:r>
            <a:r>
              <a:rPr lang="en-US" dirty="0" err="1" smtClean="0"/>
              <a:t>shader</a:t>
            </a:r>
            <a:r>
              <a:rPr lang="en-US" dirty="0" smtClean="0"/>
              <a:t> code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Pay attention to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mesh</a:t>
            </a:r>
            <a:r>
              <a:rPr lang="en-US" dirty="0" smtClean="0"/>
              <a:t> property</a:t>
            </a:r>
            <a:endParaRPr lang="en-US" dirty="0"/>
          </a:p>
          <a:p>
            <a:pPr lvl="1"/>
            <a:r>
              <a:rPr lang="en-US" dirty="0" smtClean="0"/>
              <a:t>Specifies the number of vertices of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ShaderEffect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QML type</a:t>
            </a:r>
            <a:endParaRPr lang="en-US" dirty="0" smtClean="0"/>
          </a:p>
          <a:p>
            <a:pPr lvl="1"/>
            <a:r>
              <a:rPr lang="en-US" dirty="0" smtClean="0"/>
              <a:t>It must be fine enough to resolve the transformation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1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 Filter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48267"/>
            <a:ext cx="8209301" cy="366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ShaderEffectSource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effectSource</a:t>
            </a:r>
            <a:r>
              <a:rPr lang="en-US" dirty="0" smtClean="0">
                <a:latin typeface="Courier New"/>
                <a:cs typeface="Courier New"/>
              </a:rPr>
              <a:t>; … 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ShaderEffect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latin typeface="Courier New"/>
                <a:cs typeface="Courier New"/>
              </a:rPr>
              <a:t>…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variant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effectSource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pi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Math</a:t>
            </a:r>
            <a:r>
              <a:rPr lang="en-US" dirty="0" err="1">
                <a:latin typeface="Courier New"/>
                <a:cs typeface="Courier New"/>
              </a:rPr>
              <a:t>.PI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offset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offset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…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mesh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.size</a:t>
            </a:r>
            <a:r>
              <a:rPr lang="en-US" dirty="0">
                <a:latin typeface="Courier New"/>
                <a:cs typeface="Courier New"/>
              </a:rPr>
              <a:t>(20,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20)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vertexShader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 uniform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float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offset;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uniform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mat4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qt_Matrix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attribute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vec4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qt_Vertex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attribute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vec2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qt_MultiTexCoord0;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varying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vec2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qt_TexCoord0;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main()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    qt_TexCoord0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qt_MultiTexCoord0;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vec4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pos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qt_Vertex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pos.y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…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gl_Position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qt_Matrix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pos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}"</a:t>
            </a:r>
            <a:r>
              <a:rPr lang="en-US" dirty="0">
                <a:latin typeface="Courier New"/>
                <a:cs typeface="Courier New"/>
              </a:rPr>
              <a:t> } } 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fla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9" y="1049865"/>
            <a:ext cx="1778161" cy="19764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</a:t>
            </a:r>
            <a:r>
              <a:rPr lang="en-US" sz="1400" dirty="0" err="1">
                <a:latin typeface="Open Sans Light"/>
                <a:cs typeface="Open Sans Light"/>
              </a:rPr>
              <a:t>shaders</a:t>
            </a:r>
            <a:r>
              <a:rPr lang="en-US" sz="1400" dirty="0">
                <a:latin typeface="Open Sans Light"/>
                <a:cs typeface="Open Sans Light"/>
              </a:rPr>
              <a:t>/</a:t>
            </a:r>
            <a:r>
              <a:rPr lang="en-US" sz="1400" dirty="0" err="1">
                <a:latin typeface="Open Sans Light"/>
                <a:cs typeface="Open Sans Light"/>
              </a:rPr>
              <a:t>flag.qml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700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</a:t>
            </a:r>
            <a:r>
              <a:rPr lang="en-US" dirty="0" err="1"/>
              <a:t>Shaders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ShaderEffectSource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can have any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Item</a:t>
            </a:r>
            <a:r>
              <a:rPr lang="en-US" dirty="0" smtClean="0"/>
              <a:t> as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sourceItem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Even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ShaderEffect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Allows to create complex effects by chaining </a:t>
            </a:r>
            <a:r>
              <a:rPr lang="en-US" dirty="0" err="1" smtClean="0"/>
              <a:t>shader</a:t>
            </a:r>
            <a:r>
              <a:rPr lang="en-US" dirty="0" smtClean="0"/>
              <a:t> programs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0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Shadow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591734"/>
            <a:ext cx="5451475" cy="282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drop shadow is a combination of: </a:t>
            </a:r>
          </a:p>
          <a:p>
            <a:r>
              <a:rPr lang="en-US" dirty="0" smtClean="0"/>
              <a:t>A blur operation </a:t>
            </a:r>
            <a:endParaRPr lang="en-US" dirty="0"/>
          </a:p>
          <a:p>
            <a:r>
              <a:rPr lang="en-US" dirty="0" smtClean="0"/>
              <a:t>A darkening of the result of the blur</a:t>
            </a:r>
          </a:p>
          <a:p>
            <a:r>
              <a:rPr lang="en-US" dirty="0" smtClean="0"/>
              <a:t>A composition of the original on top of the created shadow with an </a:t>
            </a:r>
            <a:r>
              <a:rPr lang="en-US" dirty="0"/>
              <a:t>offset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344</a:t>
            </a:fld>
            <a:endParaRPr lang="en-US" dirty="0"/>
          </a:p>
        </p:txBody>
      </p:sp>
      <p:pic>
        <p:nvPicPr>
          <p:cNvPr id="13" name="Picture 12" descr="drop-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260" y="1405467"/>
            <a:ext cx="2224237" cy="17022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Lab: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</a:t>
            </a:r>
            <a:r>
              <a:rPr lang="en-US" sz="1400" dirty="0" err="1">
                <a:latin typeface="Open Sans Light"/>
                <a:cs typeface="Open Sans Light"/>
              </a:rPr>
              <a:t>shaders</a:t>
            </a:r>
            <a:r>
              <a:rPr lang="en-US" sz="1400" dirty="0">
                <a:latin typeface="Open Sans Light"/>
                <a:cs typeface="Open Sans Light"/>
              </a:rPr>
              <a:t>/drop-</a:t>
            </a:r>
            <a:r>
              <a:rPr lang="en-US" sz="1400" dirty="0" err="1">
                <a:latin typeface="Open Sans Light"/>
                <a:cs typeface="Open Sans Light"/>
              </a:rPr>
              <a:t>shadow.qml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71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QtGraphicalEffects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591734"/>
            <a:ext cx="7314142" cy="2827866"/>
          </a:xfrm>
        </p:spPr>
        <p:txBody>
          <a:bodyPr>
            <a:normAutofit/>
          </a:bodyPr>
          <a:lstStyle/>
          <a:p>
            <a:r>
              <a:rPr lang="en-US" dirty="0" smtClean="0"/>
              <a:t>Provides QML types with </a:t>
            </a:r>
            <a:r>
              <a:rPr lang="en-US" dirty="0" smtClean="0"/>
              <a:t>premade </a:t>
            </a:r>
            <a:r>
              <a:rPr lang="en-US" dirty="0" err="1" smtClean="0"/>
              <a:t>shaders</a:t>
            </a:r>
            <a:r>
              <a:rPr lang="en-US" dirty="0" smtClean="0"/>
              <a:t> </a:t>
            </a:r>
          </a:p>
          <a:p>
            <a:r>
              <a:rPr lang="en-US" dirty="0" smtClean="0"/>
              <a:t>Fairly extensive list of effects</a:t>
            </a:r>
          </a:p>
          <a:p>
            <a:pPr lvl="1"/>
            <a:r>
              <a:rPr lang="en-US" dirty="0" smtClean="0"/>
              <a:t>Colorize</a:t>
            </a:r>
            <a:endParaRPr lang="en-US" dirty="0"/>
          </a:p>
          <a:p>
            <a:pPr lvl="1"/>
            <a:r>
              <a:rPr lang="en-US" dirty="0" smtClean="0"/>
              <a:t>Gradients</a:t>
            </a:r>
            <a:endParaRPr lang="en-US" dirty="0"/>
          </a:p>
          <a:p>
            <a:pPr lvl="1"/>
            <a:r>
              <a:rPr lang="en-US" dirty="0" smtClean="0"/>
              <a:t>Blurs</a:t>
            </a:r>
            <a:endParaRPr lang="en-US" dirty="0"/>
          </a:p>
          <a:p>
            <a:pPr lvl="1"/>
            <a:r>
              <a:rPr lang="en-US" dirty="0" smtClean="0"/>
              <a:t>Gamma and levels adjustments </a:t>
            </a:r>
          </a:p>
          <a:p>
            <a:pPr lvl="1"/>
            <a:r>
              <a:rPr lang="en-US" dirty="0" smtClean="0"/>
              <a:t>Drop shadows</a:t>
            </a:r>
            <a:endParaRPr lang="en-US" dirty="0"/>
          </a:p>
          <a:p>
            <a:pPr lvl="1"/>
            <a:r>
              <a:rPr lang="en-US" dirty="0" smtClean="0"/>
              <a:t>Glows</a:t>
            </a:r>
            <a:endParaRPr lang="en-US" dirty="0"/>
          </a:p>
          <a:p>
            <a:pPr lvl="1"/>
            <a:r>
              <a:rPr lang="en-US" dirty="0" smtClean="0"/>
              <a:t> </a:t>
            </a:r>
            <a:r>
              <a:rPr lang="en-US" dirty="0"/>
              <a:t>...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Lab: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</a:t>
            </a:r>
            <a:r>
              <a:rPr lang="en-US" sz="1400" dirty="0" err="1">
                <a:latin typeface="Open Sans Light"/>
                <a:cs typeface="Open Sans Light"/>
              </a:rPr>
              <a:t>shaders</a:t>
            </a:r>
            <a:r>
              <a:rPr lang="en-US" sz="1400" dirty="0">
                <a:latin typeface="Open Sans Light"/>
                <a:cs typeface="Open Sans Light"/>
              </a:rPr>
              <a:t>/drop-shadow2.qml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59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Shaders</a:t>
            </a:r>
            <a:r>
              <a:rPr lang="en-US" dirty="0"/>
              <a:t> and Particles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591734"/>
            <a:ext cx="7314142" cy="2827866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about the particle systems is still valid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Allows for less CPU intensive particle rendering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CustomParticle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instead of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ImageParticle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vertexShader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fragmentShader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properties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Lab: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</a:t>
            </a:r>
            <a:r>
              <a:rPr lang="en-US" sz="1400" dirty="0" err="1">
                <a:latin typeface="Open Sans Light"/>
                <a:cs typeface="Open Sans Light"/>
              </a:rPr>
              <a:t>shaders</a:t>
            </a:r>
            <a:r>
              <a:rPr lang="en-US" sz="1400" dirty="0">
                <a:latin typeface="Open Sans Light"/>
                <a:cs typeface="Open Sans Light"/>
              </a:rPr>
              <a:t>/fountain-</a:t>
            </a:r>
            <a:r>
              <a:rPr lang="en-US" sz="1400" dirty="0" err="1">
                <a:latin typeface="Open Sans Light"/>
                <a:cs typeface="Open Sans Light"/>
              </a:rPr>
              <a:t>shaders.qml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9550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Dissolve Effect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591734"/>
            <a:ext cx="5603875" cy="282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Starting from the partial solution: </a:t>
            </a:r>
          </a:p>
          <a:p>
            <a:endParaRPr lang="en-US" dirty="0"/>
          </a:p>
          <a:p>
            <a:r>
              <a:rPr lang="en-US" dirty="0" smtClean="0"/>
              <a:t>Create an alpha gradient effect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Animate it so the item fades out from top to bottom and back in again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347</a:t>
            </a:fld>
            <a:endParaRPr lang="en-US" dirty="0"/>
          </a:p>
        </p:txBody>
      </p:sp>
      <p:pic>
        <p:nvPicPr>
          <p:cNvPr id="4" name="Picture 3" descr="dissol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451" y="1192563"/>
            <a:ext cx="2079855" cy="31540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Lab: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-graphics-effects/lab-dissolve/</a:t>
            </a:r>
            <a:r>
              <a:rPr lang="en-US" sz="1400" dirty="0" err="1">
                <a:latin typeface="Open Sans Light"/>
                <a:cs typeface="Open Sans Light"/>
              </a:rPr>
              <a:t>dissolve.qml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601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www.qt.io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dirty="0" smtClean="0"/>
              <a:t>Items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233317"/>
            <a:ext cx="7513803" cy="474145"/>
          </a:xfrm>
        </p:spPr>
        <p:txBody>
          <a:bodyPr>
            <a:normAutofit/>
          </a:bodyPr>
          <a:lstStyle/>
          <a:p>
            <a:r>
              <a:rPr lang="en-US" dirty="0" smtClean="0"/>
              <a:t>Each </a:t>
            </a:r>
            <a:r>
              <a:rPr lang="en-US" dirty="0" smtClean="0"/>
              <a:t>item positioned </a:t>
            </a:r>
            <a:r>
              <a:rPr lang="en-US" dirty="0" smtClean="0"/>
              <a:t>relative to its parents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14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"white"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59671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/ex-elements/nested2.qml </a:t>
            </a:r>
          </a:p>
        </p:txBody>
      </p:sp>
    </p:spTree>
    <p:extLst>
      <p:ext uri="{BB962C8B-B14F-4D97-AF65-F5344CB8AC3E}">
        <p14:creationId xmlns:p14="http://schemas.microsoft.com/office/powerpoint/2010/main" val="52949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Graphical </a:t>
            </a:r>
            <a:r>
              <a:rPr lang="en-US" dirty="0" smtClean="0"/>
              <a:t>QML Types</a:t>
            </a:r>
            <a:r>
              <a:rPr lang="en-US" kern="1800" dirty="0" smtClean="0">
                <a:solidFill>
                  <a:srgbClr val="FFFFFF"/>
                </a:solidFill>
              </a:rPr>
              <a:t/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31378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Colors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Specifying </a:t>
            </a:r>
            <a:r>
              <a:rPr lang="en-US" dirty="0" smtClean="0"/>
              <a:t>colors</a:t>
            </a:r>
            <a:endParaRPr lang="en-US" dirty="0"/>
          </a:p>
          <a:p>
            <a:pPr lvl="1"/>
            <a:r>
              <a:rPr lang="en-US" dirty="0" smtClean="0"/>
              <a:t>Named colors (using SVG names</a:t>
            </a:r>
            <a:r>
              <a:rPr lang="en-US" dirty="0"/>
              <a:t>)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2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chemeClr val="accent2"/>
                </a:solidFill>
                <a:latin typeface="Courier New"/>
                <a:cs typeface="Courier New"/>
              </a:rPr>
              <a:t>red"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green"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blue"</a:t>
            </a:r>
            <a:r>
              <a:rPr lang="en-US" dirty="0" smtClean="0"/>
              <a:t>,...</a:t>
            </a:r>
          </a:p>
          <a:p>
            <a:pPr lvl="1"/>
            <a:r>
              <a:rPr lang="en-US" dirty="0" smtClean="0"/>
              <a:t>HTML style color components: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#ff0000"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#008000"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#0000ff"</a:t>
            </a:r>
            <a:r>
              <a:rPr lang="en-US" dirty="0" smtClean="0"/>
              <a:t>,...</a:t>
            </a:r>
          </a:p>
          <a:p>
            <a:pPr lvl="1"/>
            <a:r>
              <a:rPr lang="en-US" dirty="0" smtClean="0"/>
              <a:t>Built</a:t>
            </a:r>
            <a:r>
              <a:rPr lang="en-US" dirty="0"/>
              <a:t>-</a:t>
            </a:r>
            <a:r>
              <a:rPr lang="en-US" dirty="0" smtClean="0"/>
              <a:t>in function: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Qt.rgba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(0,0.5,0,1) </a:t>
            </a:r>
          </a:p>
          <a:p>
            <a:r>
              <a:rPr lang="en-US" dirty="0"/>
              <a:t>Changing items </a:t>
            </a:r>
            <a:r>
              <a:rPr lang="en-US" dirty="0" smtClean="0"/>
              <a:t>opacity:</a:t>
            </a:r>
            <a:endParaRPr lang="en-US" dirty="0"/>
          </a:p>
          <a:p>
            <a:pPr lvl="1"/>
            <a:r>
              <a:rPr lang="en-US" dirty="0" smtClean="0"/>
              <a:t>Using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opacity</a:t>
            </a:r>
            <a:r>
              <a:rPr lang="en-US" dirty="0" smtClean="0"/>
              <a:t> property</a:t>
            </a:r>
            <a:endParaRPr lang="en-US" dirty="0"/>
          </a:p>
          <a:p>
            <a:pPr lvl="1"/>
            <a:r>
              <a:rPr lang="en-US" dirty="0" smtClean="0"/>
              <a:t>Values from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0.0</a:t>
            </a:r>
            <a:r>
              <a:rPr lang="en-US" dirty="0" smtClean="0"/>
              <a:t> (</a:t>
            </a:r>
            <a:r>
              <a:rPr lang="en-US" dirty="0"/>
              <a:t>transparent</a:t>
            </a:r>
            <a:r>
              <a:rPr lang="en-US" dirty="0" smtClean="0"/>
              <a:t>) to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1.0</a:t>
            </a:r>
            <a:r>
              <a:rPr lang="en-US" dirty="0" smtClean="0"/>
              <a:t> (</a:t>
            </a:r>
            <a:r>
              <a:rPr lang="en-US" dirty="0"/>
              <a:t>opaque)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41417"/>
            <a:ext cx="59671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Documentation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smtClean="0">
                <a:latin typeface="Open Sans Light"/>
                <a:cs typeface="Open Sans Light"/>
                <a:hlinkClick r:id="rId2"/>
              </a:rPr>
              <a:t>QML </a:t>
            </a:r>
            <a:r>
              <a:rPr lang="fi-FI" sz="1400" dirty="0" err="1" smtClean="0">
                <a:latin typeface="Open Sans Light"/>
                <a:cs typeface="Open Sans Light"/>
                <a:hlinkClick r:id="rId2"/>
              </a:rPr>
              <a:t>basic</a:t>
            </a:r>
            <a:r>
              <a:rPr lang="fi-FI" sz="1400" dirty="0" smtClean="0">
                <a:latin typeface="Open Sans Light"/>
                <a:cs typeface="Open Sans Light"/>
                <a:hlinkClick r:id="rId2"/>
              </a:rPr>
              <a:t> </a:t>
            </a:r>
            <a:r>
              <a:rPr lang="fi-FI" sz="1400" dirty="0" err="1" smtClean="0">
                <a:latin typeface="Open Sans Light"/>
                <a:cs typeface="Open Sans Light"/>
                <a:hlinkClick r:id="rId2"/>
              </a:rPr>
              <a:t>type</a:t>
            </a:r>
            <a:r>
              <a:rPr lang="fi-FI" sz="1400" dirty="0" smtClean="0">
                <a:latin typeface="Open Sans Light"/>
                <a:cs typeface="Open Sans Light"/>
                <a:hlinkClick r:id="rId2"/>
              </a:rPr>
              <a:t> </a:t>
            </a:r>
            <a:r>
              <a:rPr lang="fi-FI" sz="1400" dirty="0" err="1" smtClean="0">
                <a:latin typeface="Open Sans Light"/>
                <a:cs typeface="Open Sans Light"/>
                <a:hlinkClick r:id="rId2"/>
              </a:rPr>
              <a:t>colors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086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3234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"#ff0000"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.rgba</a:t>
            </a:r>
            <a:r>
              <a:rPr lang="en-US" dirty="0">
                <a:latin typeface="Courier New"/>
                <a:cs typeface="Courier New"/>
              </a:rPr>
              <a:t>(0,0.75,0,1)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"blue"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205" y="1090965"/>
            <a:ext cx="1696889" cy="5588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441417"/>
            <a:ext cx="59671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</a:t>
            </a:r>
            <a:r>
              <a:rPr lang="en-US" sz="1400" dirty="0" err="1">
                <a:latin typeface="Open Sans Light"/>
                <a:cs typeface="Open Sans Light"/>
              </a:rPr>
              <a:t>colors.qml</a:t>
            </a:r>
            <a:r>
              <a:rPr lang="en-US" sz="1400" dirty="0">
                <a:latin typeface="Open Sans Light"/>
                <a:cs typeface="Open Sans Ligh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1932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Images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Represented by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Image</a:t>
            </a:r>
            <a:r>
              <a:rPr lang="en-US" dirty="0" smtClean="0"/>
              <a:t> </a:t>
            </a:r>
            <a:r>
              <a:rPr lang="en-US" dirty="0" smtClean="0"/>
              <a:t>QML type</a:t>
            </a:r>
            <a:endParaRPr lang="en-US" dirty="0"/>
          </a:p>
          <a:p>
            <a:r>
              <a:rPr lang="en-US" dirty="0" smtClean="0"/>
              <a:t>Refer to image files with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source</a:t>
            </a:r>
            <a:r>
              <a:rPr lang="en-US" dirty="0" smtClean="0"/>
              <a:t> property</a:t>
            </a:r>
          </a:p>
          <a:p>
            <a:pPr lvl="1"/>
            <a:r>
              <a:rPr lang="en-US" dirty="0" smtClean="0"/>
              <a:t>Using absolute URLs</a:t>
            </a:r>
            <a:endParaRPr lang="en-US" dirty="0"/>
          </a:p>
          <a:p>
            <a:pPr lvl="1"/>
            <a:r>
              <a:rPr lang="en-US" dirty="0" smtClean="0"/>
              <a:t>Or relative to the QML file </a:t>
            </a:r>
            <a:endParaRPr lang="en-US" dirty="0"/>
          </a:p>
          <a:p>
            <a:r>
              <a:rPr lang="en-US" dirty="0" smtClean="0"/>
              <a:t>Can be transformed</a:t>
            </a:r>
            <a:endParaRPr lang="en-US" dirty="0"/>
          </a:p>
          <a:p>
            <a:pPr lvl="1"/>
            <a:r>
              <a:rPr lang="en-US" dirty="0" smtClean="0"/>
              <a:t>scaled, rotated</a:t>
            </a:r>
            <a:endParaRPr lang="en-US" dirty="0"/>
          </a:p>
          <a:p>
            <a:pPr lvl="1"/>
            <a:r>
              <a:rPr lang="en-US" dirty="0" smtClean="0"/>
              <a:t>About an axis or central point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4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654264"/>
              </p:ext>
            </p:extLst>
          </p:nvPr>
        </p:nvGraphicFramePr>
        <p:xfrm>
          <a:off x="423336" y="1024464"/>
          <a:ext cx="8246533" cy="231641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/>
                <a:gridCol w="523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C++ Integration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Declarative Environment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Exporting C++ </a:t>
                      </a: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Objects </a:t>
                      </a: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to QML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Exporting Classes to QML</a:t>
                      </a:r>
                    </a:p>
                    <a:p>
                      <a:pPr lvl="0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Exporting Non-GUI Classes</a:t>
                      </a:r>
                    </a:p>
                    <a:p>
                      <a:pPr lvl="0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Exporting </a:t>
                      </a:r>
                      <a:r>
                        <a:rPr lang="en-US" sz="1400" dirty="0" err="1" smtClean="0">
                          <a:latin typeface="Open Sans Light"/>
                          <a:cs typeface="Open Sans Light"/>
                        </a:rPr>
                        <a:t>QPainter</a:t>
                      </a: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 based GUI Classes </a:t>
                      </a:r>
                    </a:p>
                    <a:p>
                      <a:pPr lvl="0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Exporting Scene Graph </a:t>
                      </a: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-based </a:t>
                      </a: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GUI Classes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Using Custom Types Plug-ins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Graphics Effects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Canvas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Particles </a:t>
                      </a:r>
                    </a:p>
                    <a:p>
                      <a:r>
                        <a:rPr lang="en-US" sz="1400" dirty="0" err="1" smtClean="0">
                          <a:latin typeface="Open Sans Light"/>
                          <a:cs typeface="Open Sans Light"/>
                        </a:rPr>
                        <a:t>Shaders</a:t>
                      </a: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 </a:t>
                      </a:r>
                    </a:p>
                  </a:txBody>
                  <a:tcPr marL="91428" marR="91428" marT="45703" marB="4570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466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335873"/>
            <a:ext cx="8364171" cy="1158863"/>
          </a:xfrm>
        </p:spPr>
        <p:txBody>
          <a:bodyPr>
            <a:normAutofit/>
          </a:bodyPr>
          <a:lstStyle/>
          <a:p>
            <a:r>
              <a:rPr lang="en-US" dirty="0" smtClean="0"/>
              <a:t>Property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source</a:t>
            </a:r>
            <a:r>
              <a:rPr lang="en-US" dirty="0" smtClean="0"/>
              <a:t> </a:t>
            </a:r>
            <a:r>
              <a:rPr lang="en-US" dirty="0"/>
              <a:t>contains a relative </a:t>
            </a:r>
            <a:r>
              <a:rPr lang="en-US" dirty="0" smtClean="0"/>
              <a:t>path</a:t>
            </a:r>
            <a:endParaRPr lang="en-US" dirty="0"/>
          </a:p>
          <a:p>
            <a:r>
              <a:rPr lang="en-US" dirty="0" smtClean="0"/>
              <a:t>Properties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width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height</a:t>
            </a:r>
            <a:r>
              <a:rPr lang="en-US" dirty="0" smtClean="0"/>
              <a:t> are obtained from the </a:t>
            </a:r>
            <a:r>
              <a:rPr lang="en-US" dirty="0"/>
              <a:t>image file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23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black”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rocket.png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4" name="Picture 3" descr="ima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27" y="1124831"/>
            <a:ext cx="1981200" cy="1981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</a:t>
            </a:r>
            <a:r>
              <a:rPr lang="en-US" sz="1400" dirty="0" err="1">
                <a:latin typeface="Open Sans Light"/>
                <a:cs typeface="Open Sans Light"/>
              </a:rPr>
              <a:t>images.qml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441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Scaling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318940"/>
            <a:ext cx="8364171" cy="1158863"/>
          </a:xfrm>
        </p:spPr>
        <p:txBody>
          <a:bodyPr>
            <a:normAutofit/>
          </a:bodyPr>
          <a:lstStyle/>
          <a:p>
            <a:r>
              <a:rPr lang="en-US" dirty="0" smtClean="0"/>
              <a:t>Property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source</a:t>
            </a:r>
            <a:r>
              <a:rPr lang="en-US" dirty="0" smtClean="0"/>
              <a:t> </a:t>
            </a:r>
            <a:r>
              <a:rPr lang="en-US" dirty="0"/>
              <a:t>contains a relative </a:t>
            </a:r>
            <a:r>
              <a:rPr lang="en-US" dirty="0" smtClean="0"/>
              <a:t>path</a:t>
            </a:r>
            <a:endParaRPr lang="en-US" dirty="0"/>
          </a:p>
          <a:p>
            <a:r>
              <a:rPr lang="en-US" dirty="0" smtClean="0"/>
              <a:t>Properties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width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height</a:t>
            </a:r>
            <a:r>
              <a:rPr lang="en-US" dirty="0" smtClean="0"/>
              <a:t> are obtained from the </a:t>
            </a:r>
            <a:r>
              <a:rPr lang="en-US" dirty="0"/>
              <a:t>image file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218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black”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rocket.png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827" y="1124832"/>
            <a:ext cx="1970987" cy="19811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/ex-elements/image-</a:t>
            </a:r>
            <a:r>
              <a:rPr lang="en-US" sz="1400" dirty="0" err="1">
                <a:latin typeface="Open Sans Light"/>
                <a:cs typeface="Open Sans Light"/>
              </a:rPr>
              <a:t>scaling.qml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996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Rotation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572935"/>
            <a:ext cx="8364171" cy="1158863"/>
          </a:xfrm>
        </p:spPr>
        <p:txBody>
          <a:bodyPr>
            <a:normAutofit/>
          </a:bodyPr>
          <a:lstStyle/>
          <a:p>
            <a:r>
              <a:rPr lang="en-US" dirty="0" smtClean="0"/>
              <a:t>Set the rotate property</a:t>
            </a:r>
            <a:endParaRPr lang="en-US" dirty="0"/>
          </a:p>
          <a:p>
            <a:r>
              <a:rPr lang="en-US" dirty="0" smtClean="0"/>
              <a:t>By default, the center of the item remains in the same place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2455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black”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35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rocket.png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rotation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45.0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827" y="1132065"/>
            <a:ext cx="1970986" cy="20413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/ex-elements/image-</a:t>
            </a:r>
            <a:r>
              <a:rPr lang="en-US" sz="1400" dirty="0" err="1">
                <a:latin typeface="Open Sans Light"/>
                <a:cs typeface="Open Sans Light"/>
              </a:rPr>
              <a:t>rotation.qml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931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Rotation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826930"/>
            <a:ext cx="8364171" cy="1158863"/>
          </a:xfrm>
        </p:spPr>
        <p:txBody>
          <a:bodyPr>
            <a:normAutofit/>
          </a:bodyPr>
          <a:lstStyle/>
          <a:p>
            <a:r>
              <a:rPr lang="en-US" dirty="0" smtClean="0"/>
              <a:t>Set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transformOrigin</a:t>
            </a:r>
            <a:r>
              <a:rPr lang="en-US" dirty="0" smtClean="0"/>
              <a:t> property</a:t>
            </a:r>
            <a:endParaRPr lang="en-US" dirty="0"/>
          </a:p>
          <a:p>
            <a:r>
              <a:rPr lang="en-US" dirty="0" smtClean="0"/>
              <a:t>Now the image rotates about the top of the item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2658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black”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35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rocket.png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rotation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45.0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transformOrigin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 err="1">
                <a:latin typeface="Courier New"/>
                <a:cs typeface="Courier New"/>
              </a:rPr>
              <a:t>.Top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940" y="1141764"/>
            <a:ext cx="2064873" cy="204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7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Gradients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3437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Define a gradient using the gradient </a:t>
            </a:r>
            <a:r>
              <a:rPr lang="en-US" dirty="0" smtClean="0"/>
              <a:t>property:</a:t>
            </a:r>
          </a:p>
          <a:p>
            <a:r>
              <a:rPr lang="en-US" dirty="0" smtClean="0"/>
              <a:t>With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Gradient</a:t>
            </a:r>
            <a:r>
              <a:rPr lang="en-US" dirty="0" smtClean="0"/>
              <a:t> </a:t>
            </a:r>
            <a:r>
              <a:rPr lang="en-US" dirty="0" smtClean="0"/>
              <a:t>QML type as </a:t>
            </a:r>
            <a:r>
              <a:rPr lang="en-US" dirty="0" smtClean="0"/>
              <a:t>the value</a:t>
            </a:r>
            <a:endParaRPr lang="en-US" dirty="0"/>
          </a:p>
          <a:p>
            <a:r>
              <a:rPr lang="en-US" dirty="0" smtClean="0"/>
              <a:t>Containing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GradientStop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objects</a:t>
            </a:r>
            <a:r>
              <a:rPr lang="en-US" dirty="0" smtClean="0"/>
              <a:t>, </a:t>
            </a:r>
            <a:r>
              <a:rPr lang="en-US" dirty="0" smtClean="0"/>
              <a:t>each with </a:t>
            </a:r>
          </a:p>
          <a:p>
            <a:pPr lvl="1"/>
            <a:r>
              <a:rPr lang="en-US" dirty="0" smtClean="0"/>
              <a:t>A position: a number between 0 (</a:t>
            </a:r>
            <a:r>
              <a:rPr lang="en-US" dirty="0" err="1"/>
              <a:t>startpoint</a:t>
            </a:r>
            <a:r>
              <a:rPr lang="en-US" dirty="0" smtClean="0"/>
              <a:t>) and 1 (</a:t>
            </a:r>
            <a:r>
              <a:rPr lang="en-US" dirty="0"/>
              <a:t>endpoint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 color </a:t>
            </a:r>
            <a:endParaRPr lang="en-US" dirty="0"/>
          </a:p>
          <a:p>
            <a:r>
              <a:rPr lang="en-US" dirty="0" smtClean="0"/>
              <a:t>The start and end points</a:t>
            </a:r>
            <a:endParaRPr lang="en-US" dirty="0"/>
          </a:p>
          <a:p>
            <a:pPr lvl="1"/>
            <a:r>
              <a:rPr lang="en-US" dirty="0" smtClean="0"/>
              <a:t>Are on the top and bottom edges of the item</a:t>
            </a:r>
          </a:p>
          <a:p>
            <a:pPr lvl="1"/>
            <a:r>
              <a:rPr lang="en-US" dirty="0" smtClean="0"/>
              <a:t>Cannot be repositioned</a:t>
            </a:r>
            <a:endParaRPr lang="en-US" dirty="0"/>
          </a:p>
          <a:p>
            <a:r>
              <a:rPr lang="en-US" dirty="0" smtClean="0"/>
              <a:t>Gradients override color definitions</a:t>
            </a:r>
            <a:endParaRPr lang="en-US" dirty="0"/>
          </a:p>
          <a:p>
            <a:r>
              <a:rPr lang="en-US" dirty="0" smtClean="0"/>
              <a:t>Alternative to gradients: A simple background image</a:t>
            </a:r>
            <a:r>
              <a:rPr lang="en-US" dirty="0"/>
              <a:t>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err="1" smtClean="0">
                <a:latin typeface="Open Sans Light"/>
                <a:cs typeface="Open Sans Light"/>
              </a:rPr>
              <a:t>Documentation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smtClean="0">
                <a:latin typeface="Open Sans Light"/>
                <a:cs typeface="Open Sans Light"/>
                <a:hlinkClick r:id="rId2"/>
              </a:rPr>
              <a:t>QML Gradient Type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403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063993"/>
            <a:ext cx="8364171" cy="694266"/>
          </a:xfrm>
        </p:spPr>
        <p:txBody>
          <a:bodyPr>
            <a:normAutofit/>
          </a:bodyPr>
          <a:lstStyle/>
          <a:p>
            <a:r>
              <a:rPr lang="en-US" dirty="0" smtClean="0"/>
              <a:t>Note the definition of an </a:t>
            </a:r>
            <a:r>
              <a:rPr lang="en-US" dirty="0" smtClean="0"/>
              <a:t>item as </a:t>
            </a:r>
            <a:r>
              <a:rPr lang="en-US" dirty="0" smtClean="0"/>
              <a:t>a property value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29294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gradient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Gradient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GradientStop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position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GradientStop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position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"blue"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539" y="1141764"/>
            <a:ext cx="2190273" cy="20486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</a:t>
            </a:r>
            <a:r>
              <a:rPr lang="en-US" sz="1400" dirty="0" err="1">
                <a:latin typeface="Open Sans Light"/>
                <a:cs typeface="Open Sans Light"/>
              </a:rPr>
              <a:t>gradients.qml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371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Images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826931"/>
            <a:ext cx="8364171" cy="694266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It is often faster to use images instead of real gradients</a:t>
            </a:r>
          </a:p>
          <a:p>
            <a:pPr fontAlgn="auto"/>
            <a:r>
              <a:rPr lang="en-US" dirty="0" smtClean="0"/>
              <a:t>Artists can create the desired gradients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2709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0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"../images/vertical-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gradient.png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0;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"../images/diagonal-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gradient.png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684" y="1141764"/>
            <a:ext cx="2551477" cy="11950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 smtClean="0">
                <a:latin typeface="Open Sans Light"/>
                <a:cs typeface="Open Sans Light"/>
              </a:rPr>
              <a:t>-composing-</a:t>
            </a:r>
            <a:r>
              <a:rPr lang="en-US" sz="1400" dirty="0" err="1" smtClean="0">
                <a:latin typeface="Open Sans Light"/>
                <a:cs typeface="Open Sans Light"/>
              </a:rPr>
              <a:t>uis</a:t>
            </a:r>
            <a:r>
              <a:rPr lang="en-US" sz="1400" dirty="0" smtClean="0">
                <a:latin typeface="Open Sans Light"/>
                <a:cs typeface="Open Sans Light"/>
              </a:rPr>
              <a:t>/ex-elements/image-</a:t>
            </a:r>
            <a:r>
              <a:rPr lang="en-US" sz="1400" dirty="0" err="1" smtClean="0">
                <a:latin typeface="Open Sans Light"/>
                <a:cs typeface="Open Sans Light"/>
              </a:rPr>
              <a:t>gradients.qml</a:t>
            </a:r>
            <a:r>
              <a:rPr lang="en-US" sz="1400" dirty="0" smtClean="0">
                <a:latin typeface="Open Sans Light"/>
                <a:cs typeface="Open Sans Light"/>
              </a:rPr>
              <a:t> 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7182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 Images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194676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Create border using part of an image:</a:t>
            </a:r>
          </a:p>
          <a:p>
            <a:pPr lvl="1"/>
            <a:r>
              <a:rPr lang="en-US" dirty="0" smtClean="0"/>
              <a:t>Corners (region 1,3,7,9) are not scaled</a:t>
            </a:r>
          </a:p>
          <a:p>
            <a:pPr lvl="1"/>
            <a:r>
              <a:rPr lang="en-US" dirty="0" smtClean="0"/>
              <a:t>Horizontal borders (2 and 8) are scaled according to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horizontalTileMode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Vertical borders (4 and 6) are scaled according to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verticalTileMode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Middle region (</a:t>
            </a:r>
            <a:r>
              <a:rPr lang="en-US" dirty="0"/>
              <a:t>5</a:t>
            </a:r>
            <a:r>
              <a:rPr lang="en-US" dirty="0" smtClean="0"/>
              <a:t>) is scaled according to both modes </a:t>
            </a:r>
            <a:endParaRPr lang="en-US" dirty="0"/>
          </a:p>
          <a:p>
            <a:pPr fontAlgn="auto"/>
            <a:r>
              <a:rPr lang="en-US" dirty="0" smtClean="0"/>
              <a:t>There are 3 different scale modes </a:t>
            </a:r>
            <a:endParaRPr lang="en-US" dirty="0"/>
          </a:p>
          <a:p>
            <a:pPr lvl="1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Stretch</a:t>
            </a:r>
            <a:r>
              <a:rPr lang="en-US" dirty="0"/>
              <a:t>: scale the image to fit to the available area.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Repeat</a:t>
            </a:r>
            <a:r>
              <a:rPr lang="en-US" dirty="0"/>
              <a:t>: tile the image until there is no more </a:t>
            </a:r>
            <a:r>
              <a:rPr lang="en-US" dirty="0" smtClean="0"/>
              <a:t>space.</a:t>
            </a:r>
          </a:p>
          <a:p>
            <a:pPr lvl="1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Round</a:t>
            </a:r>
            <a:r>
              <a:rPr lang="en-US" dirty="0" smtClean="0"/>
              <a:t>: like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Repeat</a:t>
            </a:r>
            <a:r>
              <a:rPr lang="en-US" dirty="0" smtClean="0"/>
              <a:t>, but scales the images down to </a:t>
            </a:r>
            <a:r>
              <a:rPr lang="en-US" dirty="0"/>
              <a:t>ensure that the last image is not cropped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 descr="image-bor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976" y="1370838"/>
            <a:ext cx="1069291" cy="107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3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Images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2404518"/>
            <a:ext cx="8209301" cy="2099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70000"/>
              </a:lnSpc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BorderImage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"content/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colors.png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border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left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bottom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horizontalTileMode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BorderImage</a:t>
            </a:r>
            <a:r>
              <a:rPr lang="en-US" dirty="0" err="1">
                <a:latin typeface="Courier New"/>
                <a:cs typeface="Courier New"/>
              </a:rPr>
              <a:t>.Stretch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verticalTileMode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BorderImage</a:t>
            </a:r>
            <a:r>
              <a:rPr lang="en-US" dirty="0" err="1">
                <a:latin typeface="Courier New"/>
                <a:cs typeface="Courier New"/>
              </a:rPr>
              <a:t>.Repeat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...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8" name="Picture 7" descr="image-border-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35" y="828268"/>
            <a:ext cx="6299201" cy="15145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>
                <a:latin typeface="Open Sans Light"/>
                <a:cs typeface="Open Sans Light"/>
              </a:rPr>
              <a:t>&lt;Qt Examples&gt;/declarative/</a:t>
            </a:r>
            <a:r>
              <a:rPr lang="en-US" sz="1400" dirty="0" err="1">
                <a:latin typeface="Open Sans Light"/>
                <a:cs typeface="Open Sans Light"/>
              </a:rPr>
              <a:t>imageelements</a:t>
            </a:r>
            <a:r>
              <a:rPr lang="en-US" sz="1400" dirty="0">
                <a:latin typeface="Open Sans Light"/>
                <a:cs typeface="Open Sans Light"/>
              </a:rPr>
              <a:t>/</a:t>
            </a:r>
            <a:r>
              <a:rPr lang="en-US" sz="1400" dirty="0" err="1">
                <a:latin typeface="Open Sans Light"/>
                <a:cs typeface="Open Sans Light"/>
              </a:rPr>
              <a:t>borderimage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713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Text </a:t>
            </a:r>
            <a:r>
              <a:rPr lang="en-US" kern="1800" dirty="0" smtClean="0">
                <a:solidFill>
                  <a:srgbClr val="FFFFFF"/>
                </a:solidFill>
              </a:rPr>
              <a:t>Type</a:t>
            </a:r>
            <a:r>
              <a:rPr lang="en-US" kern="1800" dirty="0" smtClean="0">
                <a:solidFill>
                  <a:srgbClr val="FFFFFF"/>
                </a:solidFill>
              </a:rPr>
              <a:t/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61770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5349868" cy="3784985"/>
          </a:xfrm>
        </p:spPr>
        <p:txBody>
          <a:bodyPr/>
          <a:lstStyle/>
          <a:p>
            <a:pPr>
              <a:defRPr/>
            </a:pPr>
            <a:r>
              <a:rPr lang="en-US" dirty="0"/>
              <a:t>To get a good practical experience on</a:t>
            </a:r>
          </a:p>
          <a:p>
            <a:pPr lvl="1">
              <a:defRPr/>
            </a:pPr>
            <a:r>
              <a:rPr lang="en-US" dirty="0"/>
              <a:t>User interface programming using QML and </a:t>
            </a:r>
            <a:r>
              <a:rPr lang="en-US" dirty="0" err="1"/>
              <a:t>QtQuick</a:t>
            </a:r>
            <a:r>
              <a:rPr lang="en-US" dirty="0"/>
              <a:t> 2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To be able to start serious </a:t>
            </a:r>
            <a:r>
              <a:rPr lang="en-US" dirty="0" smtClean="0"/>
              <a:t>UI </a:t>
            </a:r>
            <a:r>
              <a:rPr lang="en-US" dirty="0"/>
              <a:t>development or continue efficient </a:t>
            </a:r>
            <a:r>
              <a:rPr lang="en-US" dirty="0" smtClean="0"/>
              <a:t>QML </a:t>
            </a:r>
            <a:r>
              <a:rPr lang="en-US" dirty="0"/>
              <a:t>development after the training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/>
          </a:p>
          <a:p>
            <a:r>
              <a:rPr lang="en-US" dirty="0"/>
              <a:t>Any questions at any point – please do not hesitate to ask!</a:t>
            </a:r>
          </a:p>
        </p:txBody>
      </p:sp>
      <p:pic>
        <p:nvPicPr>
          <p:cNvPr id="6" name="Picture 2" descr="C:\Users\tipyssys\AppData\Local\Microsoft\Windows\Temporary Internet Files\Content.IE5\ZF25F942\MC900056116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1229790"/>
            <a:ext cx="2860598" cy="22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83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88273"/>
            <a:ext cx="8364171" cy="1049858"/>
          </a:xfrm>
        </p:spPr>
        <p:txBody>
          <a:bodyPr>
            <a:normAutofit/>
          </a:bodyPr>
          <a:lstStyle/>
          <a:p>
            <a:r>
              <a:rPr lang="en-US" dirty="0" smtClean="0"/>
              <a:t>Width and height determined by the font metrics and text</a:t>
            </a:r>
          </a:p>
          <a:p>
            <a:r>
              <a:rPr lang="en-US" dirty="0" smtClean="0"/>
              <a:t>Can also use HTML tags in the text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&lt;html&gt;&lt;b&gt;Qt Quick&lt;/b&gt;&lt;/html&gt;"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65200"/>
            <a:ext cx="8209301" cy="2421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"Qt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Quick"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font.family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Helvetica”;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7" name="Picture 16" descr="tex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891" y="1155458"/>
            <a:ext cx="2034920" cy="20349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</a:t>
            </a:r>
            <a:r>
              <a:rPr lang="en-US" sz="1400" dirty="0" err="1">
                <a:latin typeface="Open Sans Light"/>
                <a:cs typeface="Open Sans Light"/>
              </a:rPr>
              <a:t>text.qml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262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TextInput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878667"/>
            <a:ext cx="8364171" cy="1896526"/>
          </a:xfrm>
        </p:spPr>
        <p:txBody>
          <a:bodyPr>
            <a:normAutofit/>
          </a:bodyPr>
          <a:lstStyle/>
          <a:p>
            <a:r>
              <a:rPr lang="en-US" dirty="0" smtClean="0"/>
              <a:t>No decoration (not a </a:t>
            </a:r>
            <a:r>
              <a:rPr lang="en-US" dirty="0" err="1" smtClean="0"/>
              <a:t>QLineEdit</a:t>
            </a:r>
            <a:r>
              <a:rPr lang="en-US" dirty="0" smtClean="0"/>
              <a:t> widget</a:t>
            </a:r>
            <a:r>
              <a:rPr lang="en-US" dirty="0"/>
              <a:t>) </a:t>
            </a:r>
          </a:p>
          <a:p>
            <a:r>
              <a:rPr lang="en-US" dirty="0" smtClean="0"/>
              <a:t>Gets the focus when clicked </a:t>
            </a:r>
          </a:p>
          <a:p>
            <a:pPr lvl="1"/>
            <a:r>
              <a:rPr lang="en-US" dirty="0" smtClean="0"/>
              <a:t>Need something to click on</a:t>
            </a:r>
            <a:endParaRPr lang="en-US" dirty="0"/>
          </a:p>
          <a:p>
            <a:r>
              <a:rPr lang="en-US" dirty="0" smtClean="0"/>
              <a:t>Property </a:t>
            </a:r>
            <a:r>
              <a:rPr lang="en-US" dirty="0" smtClean="0">
                <a:solidFill>
                  <a:schemeClr val="accent2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changes </a:t>
            </a:r>
            <a:r>
              <a:rPr lang="en-US" dirty="0"/>
              <a:t>as the user types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65200"/>
            <a:ext cx="8209301" cy="162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70000"/>
              </a:lnSpc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"Editable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font.family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7" name="Picture 16" descr="textinp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72" y="1155457"/>
            <a:ext cx="2034921" cy="20349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</a:t>
            </a:r>
            <a:r>
              <a:rPr lang="en-US" sz="1400" dirty="0" err="1">
                <a:latin typeface="Open Sans Light"/>
                <a:cs typeface="Open Sans Light"/>
              </a:rPr>
              <a:t>textInput.qml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453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Anchor Layout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08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Anchors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184822"/>
            <a:ext cx="8726471" cy="3971001"/>
          </a:xfrm>
        </p:spPr>
        <p:txBody>
          <a:bodyPr>
            <a:normAutofit/>
          </a:bodyPr>
          <a:lstStyle/>
          <a:p>
            <a:r>
              <a:rPr lang="en-US" dirty="0" smtClean="0"/>
              <a:t>Used to position and align items</a:t>
            </a:r>
            <a:endParaRPr lang="en-US" dirty="0"/>
          </a:p>
          <a:p>
            <a:r>
              <a:rPr lang="en-US" dirty="0" smtClean="0"/>
              <a:t>Line up the edges or central lines of items</a:t>
            </a:r>
            <a:endParaRPr lang="en-US" dirty="0"/>
          </a:p>
          <a:p>
            <a:r>
              <a:rPr lang="en-US" dirty="0" smtClean="0"/>
              <a:t>Anchors refer to </a:t>
            </a:r>
          </a:p>
          <a:p>
            <a:pPr lvl="1"/>
            <a:r>
              <a:rPr lang="en-US" dirty="0" smtClean="0"/>
              <a:t>Other items 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centerIn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fill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Anchors of other items (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top</a:t>
            </a:r>
            <a:r>
              <a:rPr lang="en-US" dirty="0"/>
              <a:t>) </a:t>
            </a:r>
          </a:p>
        </p:txBody>
      </p:sp>
      <p:pic>
        <p:nvPicPr>
          <p:cNvPr id="4" name="Picture 3" descr="edges-qm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1902584"/>
            <a:ext cx="3217495" cy="27032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Open Sans Light"/>
                <a:cs typeface="Open Sans Light"/>
              </a:rPr>
              <a:t>Documentation: </a:t>
            </a:r>
            <a:r>
              <a:rPr lang="en-US" sz="1400" dirty="0">
                <a:latin typeface="Open Sans Light"/>
                <a:cs typeface="Open Sans Light"/>
                <a:hlinkClick r:id="rId3"/>
              </a:rPr>
              <a:t>P</a:t>
            </a:r>
            <a:r>
              <a:rPr lang="en-US" sz="1400" dirty="0" smtClean="0">
                <a:latin typeface="Open Sans Light"/>
                <a:cs typeface="Open Sans Light"/>
                <a:hlinkClick r:id="rId3"/>
              </a:rPr>
              <a:t>ositioning and anchors 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6008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911602"/>
            <a:ext cx="8667967" cy="812791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anchors.centerIn</a:t>
            </a:r>
            <a:r>
              <a:rPr lang="en-US" dirty="0" smtClean="0"/>
              <a:t> centers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 smtClean="0"/>
              <a:t> </a:t>
            </a:r>
            <a:r>
              <a:rPr lang="en-US" dirty="0" smtClean="0"/>
              <a:t>item in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Rectangle</a:t>
            </a:r>
          </a:p>
          <a:p>
            <a:pPr lvl="1"/>
            <a:r>
              <a:rPr lang="en-US" dirty="0" smtClean="0"/>
              <a:t>Refers to an item not an anchor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117595"/>
            <a:ext cx="8209301" cy="2658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rectangle1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"Centered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font.family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rectangle1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    }    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2" name="Picture 11" descr="anch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7" y="1388526"/>
            <a:ext cx="1930407" cy="19304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/ex-anchor-layout/</a:t>
            </a:r>
            <a:r>
              <a:rPr lang="en-US" sz="1400" dirty="0" err="1">
                <a:latin typeface="Open Sans Light"/>
                <a:cs typeface="Open Sans Light"/>
              </a:rPr>
              <a:t>anchors.qml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86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285073"/>
            <a:ext cx="8667967" cy="1253058"/>
          </a:xfrm>
        </p:spPr>
        <p:txBody>
          <a:bodyPr>
            <a:normAutofit/>
          </a:bodyPr>
          <a:lstStyle/>
          <a:p>
            <a:r>
              <a:rPr lang="en-US" dirty="0" smtClean="0"/>
              <a:t>Each </a:t>
            </a:r>
            <a:r>
              <a:rPr lang="en-US" dirty="0" smtClean="0"/>
              <a:t>item can </a:t>
            </a:r>
            <a:r>
              <a:rPr lang="en-US" dirty="0" smtClean="0"/>
              <a:t>refer to its parent </a:t>
            </a:r>
            <a:r>
              <a:rPr lang="en-US" dirty="0" smtClean="0"/>
              <a:t>item </a:t>
            </a:r>
            <a:endParaRPr lang="en-US" dirty="0" smtClean="0"/>
          </a:p>
          <a:p>
            <a:pPr lvl="1"/>
            <a:r>
              <a:rPr lang="en-US" dirty="0" smtClean="0"/>
              <a:t>Using the parent ID </a:t>
            </a:r>
            <a:endParaRPr lang="en-US" dirty="0"/>
          </a:p>
          <a:p>
            <a:r>
              <a:rPr lang="en-US" dirty="0" smtClean="0"/>
              <a:t>Can refer to ancestors and named children of ancestors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49863"/>
            <a:ext cx="8209301" cy="2048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"Centered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font.family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2" name="Picture 11" descr="anch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450" y="1208236"/>
            <a:ext cx="1721229" cy="17212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/ex-anchor-layout/</a:t>
            </a:r>
            <a:r>
              <a:rPr lang="en-US" sz="1400" dirty="0" smtClean="0">
                <a:latin typeface="Open Sans Light"/>
                <a:cs typeface="Open Sans Light"/>
              </a:rPr>
              <a:t>anchors2.</a:t>
            </a:r>
            <a:r>
              <a:rPr lang="en-US" sz="1400" dirty="0">
                <a:latin typeface="Open Sans Light"/>
                <a:cs typeface="Open Sans Light"/>
              </a:rPr>
              <a:t>qml </a:t>
            </a:r>
          </a:p>
        </p:txBody>
      </p:sp>
    </p:spTree>
    <p:extLst>
      <p:ext uri="{BB962C8B-B14F-4D97-AF65-F5344CB8AC3E}">
        <p14:creationId xmlns:p14="http://schemas.microsoft.com/office/powerpoint/2010/main" val="297481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115733"/>
            <a:ext cx="8667967" cy="1710259"/>
          </a:xfrm>
        </p:spPr>
        <p:txBody>
          <a:bodyPr>
            <a:normAutofit/>
          </a:bodyPr>
          <a:lstStyle/>
          <a:p>
            <a:r>
              <a:rPr lang="en-US" dirty="0" smtClean="0"/>
              <a:t>Connecting anchors together</a:t>
            </a:r>
            <a:endParaRPr lang="en-US" dirty="0"/>
          </a:p>
          <a:p>
            <a:r>
              <a:rPr lang="en-US" dirty="0" smtClean="0"/>
              <a:t>Anchors of other items are referred to directly 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parent.right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Not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parent.anchors.right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202260"/>
            <a:ext cx="8209301" cy="1862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34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"Right-aligned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font.family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anchors.right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.right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3" name="Picture 12" descr="anchor-to-anch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33" y="938563"/>
            <a:ext cx="2387762" cy="23877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/ex-anchor-layout/anchor-to-</a:t>
            </a:r>
            <a:r>
              <a:rPr lang="en-US" sz="1400" dirty="0" err="1">
                <a:latin typeface="Open Sans Light"/>
                <a:cs typeface="Open Sans Light"/>
              </a:rPr>
              <a:t>anchor.qml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47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Margins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184822"/>
            <a:ext cx="8726471" cy="3971001"/>
          </a:xfrm>
        </p:spPr>
        <p:txBody>
          <a:bodyPr>
            <a:normAutofit/>
          </a:bodyPr>
          <a:lstStyle/>
          <a:p>
            <a:r>
              <a:rPr lang="en-US" dirty="0" smtClean="0"/>
              <a:t>Used with anchors to add space</a:t>
            </a:r>
          </a:p>
          <a:p>
            <a:r>
              <a:rPr lang="en-US" dirty="0" smtClean="0"/>
              <a:t>Specify distances </a:t>
            </a:r>
          </a:p>
          <a:p>
            <a:pPr lvl="1"/>
            <a:r>
              <a:rPr lang="en-US" dirty="0" smtClean="0"/>
              <a:t>In pixels</a:t>
            </a:r>
            <a:endParaRPr lang="en-US" dirty="0"/>
          </a:p>
          <a:p>
            <a:pPr lvl="1"/>
            <a:r>
              <a:rPr lang="en-US" dirty="0" smtClean="0"/>
              <a:t>Between </a:t>
            </a:r>
            <a:r>
              <a:rPr lang="en-US" dirty="0" smtClean="0"/>
              <a:t>items connected </a:t>
            </a:r>
            <a:r>
              <a:rPr lang="en-US" dirty="0" smtClean="0"/>
              <a:t>with anchors </a:t>
            </a:r>
            <a:endParaRPr lang="en-US" dirty="0"/>
          </a:p>
        </p:txBody>
      </p:sp>
      <p:pic>
        <p:nvPicPr>
          <p:cNvPr id="12" name="Picture 11" descr="margins-qm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31" y="2531532"/>
            <a:ext cx="3561980" cy="225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49863"/>
            <a:ext cx="8209301" cy="3539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200;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book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book.svg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anchors.left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.left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anchors.leftMargin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/16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    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"Writing"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anchors.left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book</a:t>
            </a:r>
            <a:r>
              <a:rPr lang="en-US" dirty="0" err="1">
                <a:latin typeface="Courier New"/>
                <a:cs typeface="Courier New"/>
              </a:rPr>
              <a:t>.right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anchors.leftMargin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anchors.baseline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book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3" name="Picture 12" descr="alignm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26" y="1277228"/>
            <a:ext cx="2525540" cy="12627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/ex-anchor-layout/</a:t>
            </a:r>
            <a:r>
              <a:rPr lang="en-US" sz="1400" dirty="0" err="1">
                <a:latin typeface="Open Sans Light"/>
                <a:cs typeface="Open Sans Light"/>
              </a:rPr>
              <a:t>alignment.qml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453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Hints and Tips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Anchors can only be used with parent and sibling items</a:t>
            </a:r>
          </a:p>
          <a:p>
            <a:r>
              <a:rPr lang="en-US" dirty="0" smtClean="0"/>
              <a:t>Anchors work on constraints</a:t>
            </a:r>
          </a:p>
          <a:p>
            <a:pPr lvl="1"/>
            <a:r>
              <a:rPr lang="en-US" dirty="0" smtClean="0"/>
              <a:t>Some items need to have well</a:t>
            </a:r>
            <a:r>
              <a:rPr lang="en-US" dirty="0"/>
              <a:t>-</a:t>
            </a:r>
            <a:r>
              <a:rPr lang="en-US" dirty="0" smtClean="0"/>
              <a:t>defined positions and sizes </a:t>
            </a:r>
          </a:p>
          <a:p>
            <a:pPr lvl="1"/>
            <a:r>
              <a:rPr lang="en-US" dirty="0" smtClean="0"/>
              <a:t>Items without default sizes should be anchored to fixed or well</a:t>
            </a:r>
            <a:r>
              <a:rPr lang="en-US" dirty="0"/>
              <a:t>-</a:t>
            </a:r>
            <a:r>
              <a:rPr lang="en-US" dirty="0" smtClean="0"/>
              <a:t>defined Items</a:t>
            </a:r>
            <a:endParaRPr lang="en-US" dirty="0"/>
          </a:p>
          <a:p>
            <a:r>
              <a:rPr lang="en-US" dirty="0" smtClean="0"/>
              <a:t>Anchors create dependencies on geometries of other items</a:t>
            </a:r>
            <a:endParaRPr lang="en-US" dirty="0"/>
          </a:p>
          <a:p>
            <a:pPr lvl="1"/>
            <a:r>
              <a:rPr lang="en-US" dirty="0" smtClean="0"/>
              <a:t>Creates an order in which geometries are calculated</a:t>
            </a:r>
            <a:endParaRPr lang="en-US" dirty="0"/>
          </a:p>
          <a:p>
            <a:pPr lvl="1"/>
            <a:r>
              <a:rPr lang="en-US" dirty="0" smtClean="0"/>
              <a:t>Avoid creating circular dependencies </a:t>
            </a:r>
            <a:endParaRPr lang="en-US" dirty="0"/>
          </a:p>
          <a:p>
            <a:pPr lvl="2"/>
            <a:r>
              <a:rPr lang="en-US" dirty="0" err="1" smtClean="0"/>
              <a:t>e.g</a:t>
            </a:r>
            <a:r>
              <a:rPr lang="en-US" dirty="0" err="1"/>
              <a:t>.,</a:t>
            </a:r>
            <a:r>
              <a:rPr lang="en-US" dirty="0" err="1" smtClean="0"/>
              <a:t>parent</a:t>
            </a:r>
            <a:r>
              <a:rPr lang="en-US" dirty="0" smtClean="0"/>
              <a:t> → </a:t>
            </a:r>
            <a:r>
              <a:rPr lang="en-US" dirty="0" err="1" smtClean="0"/>
              <a:t>child</a:t>
            </a:r>
            <a:r>
              <a:rPr lang="en-US" dirty="0" err="1"/>
              <a:t>→</a:t>
            </a:r>
            <a:r>
              <a:rPr lang="en-US" dirty="0" err="1" smtClean="0"/>
              <a:t>parent</a:t>
            </a:r>
            <a:endParaRPr lang="en-US" dirty="0"/>
          </a:p>
          <a:p>
            <a:r>
              <a:rPr lang="en-US" dirty="0" smtClean="0"/>
              <a:t>Margins are only used if the corresponding anchors are used</a:t>
            </a:r>
            <a:endParaRPr lang="en-US" dirty="0"/>
          </a:p>
          <a:p>
            <a:pPr lvl="1"/>
            <a:r>
              <a:rPr lang="en-US" dirty="0" smtClean="0"/>
              <a:t>e.g</a:t>
            </a:r>
            <a:r>
              <a:rPr lang="en-US" dirty="0"/>
              <a:t>.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leftMargin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needs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left</a:t>
            </a:r>
            <a:r>
              <a:rPr lang="en-US" dirty="0" smtClean="0"/>
              <a:t> to be defined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QtQuick</a:t>
            </a:r>
            <a:r>
              <a:rPr lang="en-US" dirty="0" smtClean="0"/>
              <a:t> and QML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11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Use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Identify item with different roles in the user interface: </a:t>
            </a:r>
          </a:p>
          <a:p>
            <a:r>
              <a:rPr lang="en-US" dirty="0" smtClean="0"/>
              <a:t>Fixed items</a:t>
            </a:r>
            <a:endParaRPr lang="en-US" dirty="0"/>
          </a:p>
          <a:p>
            <a:pPr lvl="1"/>
            <a:r>
              <a:rPr lang="en-US" dirty="0" smtClean="0"/>
              <a:t>Make sure these have id properties defined</a:t>
            </a:r>
            <a:endParaRPr lang="en-US" dirty="0"/>
          </a:p>
          <a:p>
            <a:pPr lvl="1"/>
            <a:r>
              <a:rPr lang="en-US" dirty="0" smtClean="0"/>
              <a:t>Unless these items can easily be referenced as parent items </a:t>
            </a:r>
            <a:endParaRPr lang="en-US" dirty="0"/>
          </a:p>
          <a:p>
            <a:r>
              <a:rPr lang="en-US" dirty="0" smtClean="0"/>
              <a:t>Items that dominate the user interface</a:t>
            </a:r>
            <a:endParaRPr lang="en-US" dirty="0"/>
          </a:p>
          <a:p>
            <a:pPr lvl="1"/>
            <a:r>
              <a:rPr lang="en-US" dirty="0" smtClean="0"/>
              <a:t>Make sure these have id properties defined </a:t>
            </a:r>
          </a:p>
          <a:p>
            <a:pPr lvl="1" algn="just"/>
            <a:r>
              <a:rPr lang="en-US" dirty="0" smtClean="0"/>
              <a:t>Items that react to size changes of the dominant items</a:t>
            </a:r>
            <a:endParaRPr lang="en-US" dirty="0"/>
          </a:p>
          <a:p>
            <a:pPr lvl="1" algn="just"/>
            <a:r>
              <a:rPr lang="en-US" dirty="0" smtClean="0"/>
              <a:t>Give these anchors that refer to the dominator fixed items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06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dirty="0" smtClean="0"/>
              <a:t>Color and Gradients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8667965" cy="378498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dirty="0"/>
              <a:t>else can you write these colors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"blue” </a:t>
            </a:r>
          </a:p>
          <a:p>
            <a:pPr lvl="1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#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ff0000”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Qt.rgba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(0,0.5,0,1)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How </a:t>
            </a:r>
            <a:r>
              <a:rPr lang="en-US" dirty="0"/>
              <a:t>would you create these items using the gradient property? </a:t>
            </a: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pPr marL="457200" indent="-457200">
              <a:buFont typeface="+mj-lt"/>
              <a:buAutoNum type="arabicPeriod" startAt="2"/>
            </a:pP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Describe </a:t>
            </a:r>
            <a:r>
              <a:rPr lang="en-US" dirty="0"/>
              <a:t>another way to create these gradients? </a:t>
            </a:r>
            <a:endParaRPr lang="en-US" dirty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8" y="2806830"/>
            <a:ext cx="3633659" cy="119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1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dirty="0" smtClean="0"/>
              <a:t>Images and Text 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8667965" cy="378498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When creating an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Image</a:t>
            </a:r>
            <a:r>
              <a:rPr lang="en-US" dirty="0"/>
              <a:t>, how do you specify the location of the image file?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By </a:t>
            </a:r>
            <a:r>
              <a:rPr lang="en-US" dirty="0"/>
              <a:t>default, images are rotated about a point inside the image. Where is this point?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dirty="0"/>
              <a:t>do you change the text in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/>
              <a:t> </a:t>
            </a:r>
            <a:r>
              <a:rPr lang="en-US" dirty="0" smtClean="0"/>
              <a:t>QML type? </a:t>
            </a:r>
            <a:endParaRPr lang="en-US" dirty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1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dirty="0" smtClean="0"/>
              <a:t>Images, Text, and Anchors 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2573864"/>
            <a:ext cx="8667965" cy="1253067"/>
          </a:xfrm>
        </p:spPr>
        <p:txBody>
          <a:bodyPr>
            <a:normAutofit/>
          </a:bodyPr>
          <a:lstStyle/>
          <a:p>
            <a:r>
              <a:rPr lang="en-US" dirty="0" smtClean="0"/>
              <a:t>Create a user interface similar to the one shown above.</a:t>
            </a:r>
            <a:endParaRPr lang="en-US" dirty="0"/>
          </a:p>
          <a:p>
            <a:r>
              <a:rPr lang="en-US" dirty="0" smtClean="0"/>
              <a:t>Hint: Use the background image supplied in the common images directory</a:t>
            </a:r>
            <a:r>
              <a:rPr lang="en-US" dirty="0"/>
              <a:t>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7" y="3318943"/>
            <a:ext cx="2387600" cy="11639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64" y="3318944"/>
            <a:ext cx="2472266" cy="1167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7" y="3298674"/>
            <a:ext cx="2438400" cy="11841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331" y="859578"/>
            <a:ext cx="3317263" cy="15957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 Light"/>
                <a:cs typeface="Open Sans Light"/>
              </a:rPr>
              <a:t>Lab: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/lab-text-images-anchors </a:t>
            </a:r>
          </a:p>
        </p:txBody>
      </p:sp>
    </p:spTree>
    <p:extLst>
      <p:ext uri="{BB962C8B-B14F-4D97-AF65-F5344CB8AC3E}">
        <p14:creationId xmlns:p14="http://schemas.microsoft.com/office/powerpoint/2010/main" val="244894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User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28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Mouse Input </a:t>
            </a:r>
            <a:endParaRPr lang="en-US" dirty="0" smtClean="0"/>
          </a:p>
          <a:p>
            <a:r>
              <a:rPr lang="en-US" dirty="0" smtClean="0"/>
              <a:t>Touch </a:t>
            </a:r>
            <a:r>
              <a:rPr lang="en-US" dirty="0"/>
              <a:t>Input </a:t>
            </a:r>
            <a:endParaRPr lang="en-US" dirty="0" smtClean="0"/>
          </a:p>
          <a:p>
            <a:r>
              <a:rPr lang="en-US" dirty="0" smtClean="0"/>
              <a:t>Keyboard </a:t>
            </a:r>
            <a:r>
              <a:rPr lang="en-US" dirty="0"/>
              <a:t>Input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76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Knowledge of ways to receive user input 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ouse</a:t>
            </a:r>
            <a:r>
              <a:rPr lang="en-US" dirty="0"/>
              <a:t>/</a:t>
            </a:r>
            <a:r>
              <a:rPr lang="en-US" dirty="0" smtClean="0"/>
              <a:t>touch input</a:t>
            </a:r>
            <a:endParaRPr lang="en-US" dirty="0"/>
          </a:p>
          <a:p>
            <a:pPr lvl="1"/>
            <a:r>
              <a:rPr lang="en-US" dirty="0" smtClean="0"/>
              <a:t>Keyboard input </a:t>
            </a:r>
            <a:endParaRPr lang="en-US" dirty="0"/>
          </a:p>
          <a:p>
            <a:r>
              <a:rPr lang="en-US" dirty="0" smtClean="0"/>
              <a:t>Awareness of different mechanisms to process input</a:t>
            </a:r>
          </a:p>
          <a:p>
            <a:pPr lvl="1"/>
            <a:r>
              <a:rPr lang="en-US" dirty="0" smtClean="0"/>
              <a:t>Signal handlers</a:t>
            </a:r>
            <a:endParaRPr lang="en-US" dirty="0"/>
          </a:p>
          <a:p>
            <a:pPr lvl="1"/>
            <a:r>
              <a:rPr lang="en-US" dirty="0" smtClean="0"/>
              <a:t>Property bindings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>
                <a:latin typeface="Open Sans Light"/>
                <a:cs typeface="Open Sans Light"/>
              </a:rPr>
              <a:t>&lt;Qt Examples&gt;/declarative/toys/corkboards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84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Mouse Input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36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Mouse Areas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Placed and resized like ordinary items </a:t>
            </a:r>
          </a:p>
          <a:p>
            <a:pPr lvl="1"/>
            <a:r>
              <a:rPr lang="en-US" dirty="0" smtClean="0"/>
              <a:t>Using anchors if necessary </a:t>
            </a:r>
            <a:endParaRPr lang="en-US" dirty="0"/>
          </a:p>
          <a:p>
            <a:r>
              <a:rPr lang="en-US" dirty="0" smtClean="0"/>
              <a:t>Two ways to monitor mouse input:</a:t>
            </a:r>
          </a:p>
          <a:p>
            <a:pPr lvl="1"/>
            <a:r>
              <a:rPr lang="en-US" dirty="0" smtClean="0"/>
              <a:t>Handle signals</a:t>
            </a:r>
            <a:endParaRPr lang="en-US" dirty="0"/>
          </a:p>
          <a:p>
            <a:pPr lvl="1"/>
            <a:r>
              <a:rPr lang="en-US" dirty="0" smtClean="0"/>
              <a:t>Dynamic property bindings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41417"/>
            <a:ext cx="59671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latin typeface="Open Sans Light"/>
                <a:cs typeface="Open Sans Light"/>
              </a:rPr>
              <a:t>Documentation: </a:t>
            </a:r>
            <a:r>
              <a:rPr lang="en-US" sz="1400" dirty="0" smtClean="0">
                <a:latin typeface="Open Sans Light"/>
                <a:cs typeface="Open Sans Light"/>
                <a:hlinkClick r:id="rId2"/>
              </a:rPr>
              <a:t>MouseArea QML Type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792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Clickable Mouse Area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48266"/>
            <a:ext cx="8209301" cy="3614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.horizontalCenter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"Press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me"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48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onPressed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.color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onReleased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.color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3" name="Picture 2" descr="mouse-press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38" y="1032931"/>
            <a:ext cx="1802785" cy="16594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-user-interaction/ex-mouse-input/mouse-pressed-</a:t>
            </a:r>
            <a:r>
              <a:rPr lang="en-US" sz="1400" dirty="0" err="1">
                <a:latin typeface="Open Sans Light"/>
                <a:cs typeface="Open Sans Light"/>
              </a:rPr>
              <a:t>signals.qml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051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Meet </a:t>
            </a:r>
            <a:r>
              <a:rPr lang="en-US" dirty="0"/>
              <a:t>Qt Quick </a:t>
            </a:r>
          </a:p>
          <a:p>
            <a:r>
              <a:rPr lang="en-US" dirty="0"/>
              <a:t>Concepts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2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Hover and Properties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285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mouseArea</a:t>
            </a:r>
            <a:r>
              <a:rPr lang="en-US" dirty="0" err="1">
                <a:latin typeface="Courier New"/>
                <a:cs typeface="Courier New"/>
              </a:rPr>
              <a:t>.containsMouse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white”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mouseArea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hoverEnabled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     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2" name="Picture 11" descr="hover-proper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39" y="1100664"/>
            <a:ext cx="1802785" cy="16594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-user-interaction/ex-mouse-input/hover-</a:t>
            </a:r>
            <a:r>
              <a:rPr lang="en-US" sz="1400" dirty="0" err="1">
                <a:latin typeface="Open Sans Light"/>
                <a:cs typeface="Open Sans Light"/>
              </a:rPr>
              <a:t>property.qml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768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Mouse Area Hints and Tips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A mouse area only responds to its </a:t>
            </a:r>
            <a:r>
              <a:rPr lang="en-US" dirty="0" err="1" smtClean="0">
                <a:solidFill>
                  <a:schemeClr val="accent2"/>
                </a:solidFill>
                <a:latin typeface="Courier New"/>
                <a:cs typeface="Courier New"/>
              </a:rPr>
              <a:t>acceptedButtons</a:t>
            </a:r>
            <a:endParaRPr lang="en-US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The handlers are not called for other buttons, but </a:t>
            </a:r>
          </a:p>
          <a:p>
            <a:pPr lvl="1"/>
            <a:r>
              <a:rPr lang="en-US" dirty="0" smtClean="0"/>
              <a:t>Any click involving an allowed button is reported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pressedButtons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property contains </a:t>
            </a:r>
            <a:r>
              <a:rPr lang="en-US" i="1" dirty="0" smtClean="0"/>
              <a:t>all </a:t>
            </a:r>
            <a:r>
              <a:rPr lang="en-US" dirty="0" smtClean="0"/>
              <a:t>buttons</a:t>
            </a:r>
            <a:endParaRPr lang="en-US" dirty="0"/>
          </a:p>
          <a:p>
            <a:pPr lvl="1"/>
            <a:r>
              <a:rPr lang="en-US" dirty="0" smtClean="0"/>
              <a:t>Even non</a:t>
            </a:r>
            <a:r>
              <a:rPr lang="en-US" dirty="0"/>
              <a:t>-</a:t>
            </a:r>
            <a:r>
              <a:rPr lang="en-US" dirty="0" smtClean="0"/>
              <a:t>allowed buttons, if an allowed button is also pressed </a:t>
            </a:r>
            <a:endParaRPr lang="en-US" dirty="0"/>
          </a:p>
          <a:p>
            <a:r>
              <a:rPr lang="en-US" dirty="0" smtClean="0"/>
              <a:t>With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hoverEnabled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set to false</a:t>
            </a:r>
            <a:endParaRPr lang="en-US" dirty="0"/>
          </a:p>
          <a:p>
            <a:pPr lvl="1"/>
            <a:r>
              <a:rPr lang="en-US" dirty="0" smtClean="0"/>
              <a:t>Property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containsMouse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can be true if the mouse area is clicked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52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vs. Property Bindings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Signals can be easier to use in some cases</a:t>
            </a:r>
          </a:p>
          <a:p>
            <a:pPr lvl="1"/>
            <a:r>
              <a:rPr lang="en-US" dirty="0" smtClean="0"/>
              <a:t>When a signal only affects one other item</a:t>
            </a:r>
            <a:endParaRPr lang="en-US" dirty="0"/>
          </a:p>
          <a:p>
            <a:r>
              <a:rPr lang="en-US" dirty="0" smtClean="0"/>
              <a:t>Property bindings rely on named </a:t>
            </a:r>
            <a:r>
              <a:rPr lang="en-US" dirty="0" smtClean="0"/>
              <a:t>objects</a:t>
            </a:r>
            <a:endParaRPr lang="en-US" dirty="0" smtClean="0"/>
          </a:p>
          <a:p>
            <a:pPr lvl="1"/>
            <a:r>
              <a:rPr lang="en-US" dirty="0" smtClean="0"/>
              <a:t>Many items can react to a change by referring to a property</a:t>
            </a:r>
          </a:p>
          <a:p>
            <a:r>
              <a:rPr lang="en-US" dirty="0" smtClean="0"/>
              <a:t>Use the most intuitive approach for the use case</a:t>
            </a:r>
            <a:endParaRPr lang="en-US" dirty="0"/>
          </a:p>
          <a:p>
            <a:r>
              <a:rPr lang="en-US" dirty="0" smtClean="0"/>
              <a:t>Favor simple assignments over complex scripts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Touch Input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20511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 Events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Single-</a:t>
            </a:r>
            <a:r>
              <a:rPr lang="en-US" dirty="0" smtClean="0"/>
              <a:t>touch 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/>
              <a:t>)</a:t>
            </a:r>
          </a:p>
          <a:p>
            <a:r>
              <a:rPr lang="en-US" dirty="0" smtClean="0"/>
              <a:t>Multi</a:t>
            </a:r>
            <a:r>
              <a:rPr lang="en-US" dirty="0"/>
              <a:t>-</a:t>
            </a:r>
            <a:r>
              <a:rPr lang="en-US" dirty="0" smtClean="0"/>
              <a:t>touch 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MultiPointTouchArea</a:t>
            </a:r>
            <a:r>
              <a:rPr lang="en-US" dirty="0"/>
              <a:t>) </a:t>
            </a:r>
          </a:p>
          <a:p>
            <a:r>
              <a:rPr lang="en-US" dirty="0"/>
              <a:t>Gestures </a:t>
            </a:r>
          </a:p>
          <a:p>
            <a:pPr lvl="1"/>
            <a:r>
              <a:rPr lang="en-US" dirty="0" smtClean="0"/>
              <a:t>Tap and Hold </a:t>
            </a:r>
            <a:endParaRPr lang="en-US" dirty="0"/>
          </a:p>
          <a:p>
            <a:pPr lvl="1"/>
            <a:r>
              <a:rPr lang="en-US" dirty="0" smtClean="0"/>
              <a:t>Swipe</a:t>
            </a:r>
            <a:endParaRPr lang="en-US" dirty="0"/>
          </a:p>
          <a:p>
            <a:pPr lvl="1"/>
            <a:r>
              <a:rPr lang="en-US" dirty="0" smtClean="0"/>
              <a:t>Pinch 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9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Multi-Touch Events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37467"/>
            <a:ext cx="7513803" cy="1507066"/>
          </a:xfrm>
        </p:spPr>
        <p:txBody>
          <a:bodyPr>
            <a:normAutofit/>
          </a:bodyPr>
          <a:lstStyle/>
          <a:p>
            <a:r>
              <a:rPr lang="en-US" dirty="0" err="1"/>
              <a:t>TouchPoint</a:t>
            </a:r>
            <a:r>
              <a:rPr lang="en-US" dirty="0"/>
              <a:t> </a:t>
            </a:r>
            <a:r>
              <a:rPr lang="en-US" dirty="0" smtClean="0"/>
              <a:t>properties: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x 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y</a:t>
            </a:r>
            <a:endParaRPr lang="en-US" dirty="0"/>
          </a:p>
          <a:p>
            <a:pPr lvl="1"/>
            <a:r>
              <a:rPr lang="en-US" dirty="0" err="1"/>
              <a:t>b</a:t>
            </a:r>
            <a:r>
              <a:rPr lang="en-US" dirty="0" err="1" smtClean="0"/>
              <a:t>ool</a:t>
            </a:r>
            <a:r>
              <a:rPr lang="en-US" dirty="0" smtClean="0"/>
              <a:t> pressed 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</a:t>
            </a:r>
            <a:r>
              <a:rPr lang="en-US" dirty="0" err="1" smtClean="0"/>
              <a:t>pointId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2269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MultiPointTouchArea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touchPoints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TouchPoint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point1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},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TouchPoint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point2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},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TouchPoint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point3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]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583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MultiPointTouchArea</a:t>
            </a:r>
            <a:r>
              <a:rPr lang="en-US" dirty="0"/>
              <a:t> </a:t>
            </a:r>
            <a:r>
              <a:rPr lang="en-US" dirty="0" smtClean="0"/>
              <a:t>Signals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b="1" dirty="0" err="1"/>
              <a:t>onPressed</a:t>
            </a:r>
            <a:r>
              <a:rPr lang="en-US" b="1" dirty="0"/>
              <a:t>(list</a:t>
            </a:r>
            <a:r>
              <a:rPr lang="en-US" dirty="0"/>
              <a:t>&lt;</a:t>
            </a:r>
            <a:r>
              <a:rPr lang="en-US" b="1" dirty="0" err="1"/>
              <a:t>TouchPoint</a:t>
            </a:r>
            <a:r>
              <a:rPr lang="en-US" dirty="0" smtClean="0"/>
              <a:t>&gt; </a:t>
            </a:r>
            <a:r>
              <a:rPr lang="en-US" b="1" dirty="0" err="1" smtClean="0"/>
              <a:t>touchPoints</a:t>
            </a:r>
            <a:r>
              <a:rPr lang="en-US" b="1" dirty="0"/>
              <a:t>) </a:t>
            </a:r>
            <a:endParaRPr lang="en-US" b="1" dirty="0" smtClean="0"/>
          </a:p>
          <a:p>
            <a:r>
              <a:rPr lang="en-US" b="1" dirty="0" err="1" smtClean="0"/>
              <a:t>onReleased</a:t>
            </a:r>
            <a:r>
              <a:rPr lang="en-US" b="1" dirty="0"/>
              <a:t>( ...</a:t>
            </a:r>
            <a:r>
              <a:rPr lang="en-US" b="1" dirty="0" smtClean="0"/>
              <a:t>)</a:t>
            </a: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touchPoints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is list of </a:t>
            </a:r>
            <a:r>
              <a:rPr lang="en-US" i="1" dirty="0"/>
              <a:t>changed </a:t>
            </a:r>
            <a:r>
              <a:rPr lang="en-US" dirty="0"/>
              <a:t>points</a:t>
            </a:r>
            <a:r>
              <a:rPr lang="en-US" dirty="0" smtClean="0"/>
              <a:t>.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err="1" smtClean="0"/>
              <a:t>onUpdated</a:t>
            </a:r>
            <a:r>
              <a:rPr lang="en-US" b="1" dirty="0" smtClean="0"/>
              <a:t>(…)</a:t>
            </a:r>
          </a:p>
          <a:p>
            <a:pPr lvl="1"/>
            <a:r>
              <a:rPr lang="en-US" dirty="0" smtClean="0"/>
              <a:t>Called </a:t>
            </a:r>
            <a:r>
              <a:rPr lang="en-US" dirty="0"/>
              <a:t>when points is updated (moved) 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touchPoints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is list of </a:t>
            </a:r>
            <a:r>
              <a:rPr lang="en-US" i="1" dirty="0"/>
              <a:t>changed </a:t>
            </a:r>
            <a:r>
              <a:rPr lang="en-US" dirty="0"/>
              <a:t>points. </a:t>
            </a:r>
          </a:p>
          <a:p>
            <a:endParaRPr lang="en-US" b="1" dirty="0" smtClean="0"/>
          </a:p>
          <a:p>
            <a:r>
              <a:rPr lang="en-US" b="1" dirty="0" err="1" smtClean="0"/>
              <a:t>onTouchUpdated</a:t>
            </a:r>
            <a:r>
              <a:rPr lang="en-US" b="1" dirty="0"/>
              <a:t>(...</a:t>
            </a:r>
            <a:r>
              <a:rPr lang="en-US" b="1" dirty="0" smtClean="0"/>
              <a:t>)</a:t>
            </a:r>
          </a:p>
          <a:p>
            <a:pPr lvl="1"/>
            <a:r>
              <a:rPr lang="en-US" dirty="0" smtClean="0"/>
              <a:t>Called </a:t>
            </a:r>
            <a:r>
              <a:rPr lang="en-US" dirty="0"/>
              <a:t>on </a:t>
            </a:r>
            <a:r>
              <a:rPr lang="en-US" i="1" dirty="0"/>
              <a:t>any </a:t>
            </a:r>
            <a:r>
              <a:rPr lang="en-US" dirty="0"/>
              <a:t>change 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touchPoints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is list of </a:t>
            </a:r>
            <a:r>
              <a:rPr lang="en-US" i="1" dirty="0"/>
              <a:t>all </a:t>
            </a:r>
            <a:r>
              <a:rPr lang="en-US" dirty="0"/>
              <a:t>points.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2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MultiPointTouchArea</a:t>
            </a:r>
            <a:r>
              <a:rPr lang="en-US" dirty="0"/>
              <a:t> </a:t>
            </a:r>
            <a:r>
              <a:rPr lang="en-US" dirty="0" smtClean="0"/>
              <a:t>Signals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b="1" dirty="0" err="1"/>
              <a:t>onGestureStarted</a:t>
            </a:r>
            <a:r>
              <a:rPr lang="en-US" b="1" dirty="0"/>
              <a:t>(</a:t>
            </a:r>
            <a:r>
              <a:rPr lang="en-US" b="1" dirty="0" err="1" smtClean="0"/>
              <a:t>GestureEvent</a:t>
            </a:r>
            <a:r>
              <a:rPr lang="en-US" b="1" dirty="0" smtClean="0"/>
              <a:t> gesture</a:t>
            </a:r>
            <a:r>
              <a:rPr lang="en-US" b="1" dirty="0"/>
              <a:t>) </a:t>
            </a:r>
            <a:endParaRPr lang="en-US" b="1" dirty="0" smtClean="0"/>
          </a:p>
          <a:p>
            <a:pPr lvl="1"/>
            <a:r>
              <a:rPr lang="en-US" dirty="0" smtClean="0"/>
              <a:t>Cancel </a:t>
            </a:r>
            <a:r>
              <a:rPr lang="en-US" dirty="0"/>
              <a:t>the gesture using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gesture.cancel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b="1" dirty="0" smtClean="0"/>
          </a:p>
          <a:p>
            <a:r>
              <a:rPr lang="en-US" b="1" dirty="0" err="1" smtClean="0"/>
              <a:t>onCanceled</a:t>
            </a:r>
            <a:r>
              <a:rPr lang="en-US" b="1" dirty="0"/>
              <a:t>(list</a:t>
            </a:r>
            <a:r>
              <a:rPr lang="en-US" dirty="0"/>
              <a:t>&lt;</a:t>
            </a:r>
            <a:r>
              <a:rPr lang="en-US" b="1" dirty="0" err="1"/>
              <a:t>TouchPoint</a:t>
            </a:r>
            <a:r>
              <a:rPr lang="en-US" dirty="0" smtClean="0"/>
              <a:t>&gt; </a:t>
            </a:r>
            <a:r>
              <a:rPr lang="en-US" b="1" dirty="0" err="1" smtClean="0"/>
              <a:t>touchPoints</a:t>
            </a:r>
            <a:r>
              <a:rPr lang="en-US" b="1" dirty="0"/>
              <a:t>)</a:t>
            </a:r>
            <a:endParaRPr lang="en-US" b="1" dirty="0" smtClean="0"/>
          </a:p>
          <a:p>
            <a:pPr lvl="1"/>
            <a:r>
              <a:rPr lang="en-US" dirty="0" smtClean="0"/>
              <a:t>Called </a:t>
            </a:r>
            <a:r>
              <a:rPr lang="en-US" dirty="0"/>
              <a:t>when another </a:t>
            </a:r>
            <a:r>
              <a:rPr lang="en-US" dirty="0" smtClean="0"/>
              <a:t>item takes </a:t>
            </a:r>
            <a:r>
              <a:rPr lang="en-US" dirty="0"/>
              <a:t>over touch handling. </a:t>
            </a:r>
            <a:endParaRPr lang="en-US" dirty="0" smtClean="0"/>
          </a:p>
          <a:p>
            <a:pPr lvl="1"/>
            <a:r>
              <a:rPr lang="en-US" dirty="0" smtClean="0"/>
              <a:t>Useful </a:t>
            </a:r>
            <a:r>
              <a:rPr lang="en-US" dirty="0"/>
              <a:t>for undoing what was done on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onPressed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-user-interaction/ex-multi-touch/</a:t>
            </a:r>
            <a:r>
              <a:rPr lang="en-US" sz="1400" dirty="0" err="1">
                <a:latin typeface="Open Sans Light"/>
                <a:cs typeface="Open Sans Light"/>
              </a:rPr>
              <a:t>main.qml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379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Tap and Hold (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signal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onPressAndHold</a:t>
            </a:r>
            <a:r>
              <a:rPr lang="en-US" dirty="0"/>
              <a:t>) </a:t>
            </a:r>
          </a:p>
          <a:p>
            <a:r>
              <a:rPr lang="en-US" dirty="0" smtClean="0"/>
              <a:t>Swipe 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Pinch 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PinchArea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1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Swipe Gestures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Build into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b="1" dirty="0" err="1" smtClean="0">
                <a:solidFill>
                  <a:srgbClr val="408500"/>
                </a:solidFill>
                <a:latin typeface="Courier New"/>
                <a:cs typeface="Courier New"/>
              </a:rPr>
              <a:t>snapMode</a:t>
            </a:r>
            <a:r>
              <a:rPr lang="en-US" b="1" dirty="0" smtClean="0">
                <a:solidFill>
                  <a:srgbClr val="408500"/>
                </a:solidFill>
                <a:latin typeface="Courier New"/>
                <a:cs typeface="Courier New"/>
              </a:rPr>
              <a:t>: </a:t>
            </a:r>
            <a:r>
              <a:rPr lang="en-US" b="1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ListView.SnapOneItem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/>
              <a:t>The view settles no more than one item away from the first visible item at the time the mouse button is released. 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rgbClr val="408500"/>
                </a:solidFill>
                <a:latin typeface="Courier New"/>
                <a:cs typeface="Courier New"/>
              </a:rPr>
              <a:t>orientation: </a:t>
            </a:r>
            <a:r>
              <a:rPr lang="en-US" b="1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ListView.Horizontal</a:t>
            </a:r>
            <a:r>
              <a:rPr lang="en-US" b="1" dirty="0">
                <a:solidFill>
                  <a:srgbClr val="408500"/>
                </a:solidFill>
                <a:latin typeface="Courier New"/>
                <a:cs typeface="Courier New"/>
              </a:rPr>
              <a:t/>
            </a:r>
            <a:br>
              <a:rPr lang="en-US" b="1" dirty="0">
                <a:solidFill>
                  <a:srgbClr val="408500"/>
                </a:solidFill>
                <a:latin typeface="Courier New"/>
                <a:cs typeface="Courier New"/>
              </a:rPr>
            </a:b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>
                <a:latin typeface="Open Sans Light"/>
                <a:cs typeface="Open Sans Light"/>
              </a:rPr>
              <a:t>&lt;Qt Examples&gt;/declarative/toys/corkboards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509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Understanding </a:t>
            </a:r>
            <a:r>
              <a:rPr lang="en-US" dirty="0"/>
              <a:t>of QML syntax and concepts</a:t>
            </a:r>
          </a:p>
          <a:p>
            <a:pPr lvl="1"/>
            <a:r>
              <a:rPr lang="en-US" dirty="0" smtClean="0"/>
              <a:t>QML </a:t>
            </a:r>
            <a:r>
              <a:rPr lang="en-US" dirty="0" smtClean="0"/>
              <a:t>types </a:t>
            </a:r>
            <a:r>
              <a:rPr lang="en-US" dirty="0" smtClean="0"/>
              <a:t>and </a:t>
            </a:r>
            <a:r>
              <a:rPr lang="en-US" dirty="0"/>
              <a:t>identities </a:t>
            </a:r>
          </a:p>
          <a:p>
            <a:pPr lvl="1"/>
            <a:r>
              <a:rPr lang="en-US" dirty="0"/>
              <a:t>Properties and property binding </a:t>
            </a:r>
          </a:p>
          <a:p>
            <a:r>
              <a:rPr lang="en-US" dirty="0"/>
              <a:t>Basic user interface composition skills</a:t>
            </a:r>
          </a:p>
          <a:p>
            <a:pPr lvl="1"/>
            <a:r>
              <a:rPr lang="en-US" dirty="0"/>
              <a:t>Familiarity with common </a:t>
            </a:r>
            <a:r>
              <a:rPr lang="en-US" dirty="0" smtClean="0"/>
              <a:t>QML types</a:t>
            </a:r>
            <a:endParaRPr lang="en-US" dirty="0"/>
          </a:p>
          <a:p>
            <a:pPr lvl="1"/>
            <a:r>
              <a:rPr lang="en-US" dirty="0"/>
              <a:t>Understanding of anchors and their uses </a:t>
            </a:r>
          </a:p>
          <a:p>
            <a:pPr lvl="1"/>
            <a:r>
              <a:rPr lang="en-US" dirty="0"/>
              <a:t>Ability to reproduce a design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8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Pinch Gesture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253110"/>
            <a:ext cx="7513803" cy="558800"/>
          </a:xfrm>
        </p:spPr>
        <p:txBody>
          <a:bodyPr>
            <a:normAutofit/>
          </a:bodyPr>
          <a:lstStyle/>
          <a:p>
            <a:r>
              <a:rPr lang="en-US" dirty="0"/>
              <a:t>Automatic pinch setup using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target</a:t>
            </a:r>
            <a:r>
              <a:rPr lang="en-US" dirty="0"/>
              <a:t> property: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744119"/>
            <a:ext cx="8209301" cy="2760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qt-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logo.jpg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PinchArea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pinch.target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pinch.minimumScale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0.5;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pinch.maximumScale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2.0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pinch.minimumRotation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smtClean="0">
                <a:latin typeface="Courier New"/>
                <a:cs typeface="Courier New"/>
              </a:rPr>
              <a:t>3600;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pinch.maximumRotation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3600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pinch.dragAxis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Pinch</a:t>
            </a:r>
            <a:r>
              <a:rPr lang="en-US" dirty="0" err="1">
                <a:latin typeface="Courier New"/>
                <a:cs typeface="Courier New"/>
              </a:rPr>
              <a:t>.XAxis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-user-interaction/ex-pinch</a:t>
            </a:r>
          </a:p>
        </p:txBody>
      </p:sp>
    </p:spTree>
    <p:extLst>
      <p:ext uri="{BB962C8B-B14F-4D97-AF65-F5344CB8AC3E}">
        <p14:creationId xmlns:p14="http://schemas.microsoft.com/office/powerpoint/2010/main" val="5786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Pinch Gestures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Signals for manual pinch handling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onPinchStarted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PinchEventpinch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onPinchUpdated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PinchEventpinch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onPinchFinished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PinchEvent</a:t>
            </a:r>
            <a:r>
              <a:rPr lang="en-US" dirty="0" smtClean="0"/>
              <a:t> properties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point1, point2, center </a:t>
            </a:r>
            <a:endParaRPr lang="en-US" dirty="0"/>
          </a:p>
          <a:p>
            <a:pPr lvl="1"/>
            <a:r>
              <a:rPr lang="en-US" dirty="0"/>
              <a:t>rotation </a:t>
            </a:r>
          </a:p>
          <a:p>
            <a:pPr lvl="1"/>
            <a:r>
              <a:rPr lang="en-US" dirty="0"/>
              <a:t>scale </a:t>
            </a:r>
          </a:p>
          <a:p>
            <a:pPr lvl="1"/>
            <a:r>
              <a:rPr lang="en-US" dirty="0"/>
              <a:t>accepted </a:t>
            </a:r>
          </a:p>
          <a:p>
            <a:pPr lvl="2"/>
            <a:r>
              <a:rPr lang="en-US" dirty="0"/>
              <a:t>set to false in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onPinchStarted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handler if the gesture should not be handled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2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Keyboard Input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9784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Input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Basic keyboard input is handled in two different use </a:t>
            </a:r>
            <a:r>
              <a:rPr lang="en-US" dirty="0" smtClean="0"/>
              <a:t>cases:</a:t>
            </a:r>
          </a:p>
          <a:p>
            <a:r>
              <a:rPr lang="en-US" dirty="0" smtClean="0"/>
              <a:t>Accepting text input </a:t>
            </a:r>
          </a:p>
          <a:p>
            <a:pPr lvl="1"/>
            <a:r>
              <a:rPr lang="en-US" dirty="0" smtClean="0"/>
              <a:t>QML types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TextEdit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Navigation between </a:t>
            </a:r>
            <a:r>
              <a:rPr lang="en-US" dirty="0" smtClean="0"/>
              <a:t>items</a:t>
            </a:r>
            <a:endParaRPr lang="en-US" dirty="0"/>
          </a:p>
          <a:p>
            <a:pPr lvl="1"/>
            <a:r>
              <a:rPr lang="en-US" dirty="0" smtClean="0"/>
              <a:t>Changing the focused </a:t>
            </a:r>
            <a:r>
              <a:rPr lang="en-US" dirty="0" smtClean="0"/>
              <a:t>item</a:t>
            </a:r>
            <a:endParaRPr lang="en-US" dirty="0"/>
          </a:p>
          <a:p>
            <a:pPr lvl="1"/>
            <a:r>
              <a:rPr lang="en-US" dirty="0" smtClean="0"/>
              <a:t>directional</a:t>
            </a:r>
            <a:r>
              <a:rPr lang="en-US" dirty="0"/>
              <a:t>(</a:t>
            </a:r>
            <a:r>
              <a:rPr lang="en-US" dirty="0" smtClean="0"/>
              <a:t>arrow keys</a:t>
            </a:r>
            <a:r>
              <a:rPr lang="en-US" dirty="0"/>
              <a:t>)</a:t>
            </a:r>
            <a:r>
              <a:rPr lang="en-US" dirty="0" smtClean="0"/>
              <a:t>, tab and </a:t>
            </a:r>
            <a:r>
              <a:rPr lang="en-US" dirty="0" err="1" smtClean="0"/>
              <a:t>backtab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4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Focus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err="1" smtClean="0"/>
              <a:t>Uis</a:t>
            </a:r>
            <a:r>
              <a:rPr lang="en-US" dirty="0" smtClean="0"/>
              <a:t> with just one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Focus assigned automatically </a:t>
            </a:r>
            <a:endParaRPr lang="en-US" dirty="0"/>
          </a:p>
          <a:p>
            <a:r>
              <a:rPr lang="en-US" dirty="0" smtClean="0"/>
              <a:t>More than one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Need to change focus by clicking </a:t>
            </a:r>
            <a:endParaRPr lang="en-US" dirty="0"/>
          </a:p>
          <a:p>
            <a:r>
              <a:rPr lang="en-US" dirty="0" smtClean="0"/>
              <a:t>What happens if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has no text</a:t>
            </a:r>
            <a:r>
              <a:rPr lang="en-US" dirty="0"/>
              <a:t>? </a:t>
            </a:r>
          </a:p>
          <a:p>
            <a:pPr lvl="1"/>
            <a:r>
              <a:rPr lang="en-US" dirty="0" smtClean="0"/>
              <a:t>No way to click on it </a:t>
            </a:r>
          </a:p>
          <a:p>
            <a:pPr lvl="1"/>
            <a:r>
              <a:rPr lang="en-US" dirty="0" smtClean="0"/>
              <a:t>Unless it has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width</a:t>
            </a:r>
            <a:r>
              <a:rPr lang="en-US" dirty="0" smtClean="0"/>
              <a:t> or uses anchors</a:t>
            </a:r>
            <a:endParaRPr lang="en-US" dirty="0"/>
          </a:p>
          <a:p>
            <a:r>
              <a:rPr lang="en-US" dirty="0" smtClean="0"/>
              <a:t>Set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focus</a:t>
            </a:r>
            <a:r>
              <a:rPr lang="en-US" dirty="0" smtClean="0"/>
              <a:t> property to assign focus 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4" name="Picture 3" descr="textinpu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17" y="1370838"/>
            <a:ext cx="27305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5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TextInputs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65200"/>
            <a:ext cx="8209301" cy="3539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anchors.left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.left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16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anchors.right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.right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"Field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1"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focus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"gray"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focus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anchors.left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.left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64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anchors.right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.right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"Field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2"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focus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"gray"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1" name="Picture 10" descr="textinpu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17" y="1370838"/>
            <a:ext cx="2730500" cy="1231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-user-interaction/ex-key-input/</a:t>
            </a:r>
            <a:r>
              <a:rPr lang="en-US" sz="1400" dirty="0" err="1">
                <a:latin typeface="Open Sans Light"/>
                <a:cs typeface="Open Sans Light"/>
              </a:rPr>
              <a:t>textinputs.qml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9929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Navigation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03601"/>
            <a:ext cx="7513803" cy="1507066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name_field</a:t>
            </a:r>
            <a:r>
              <a:rPr lang="en-US" dirty="0" smtClean="0"/>
              <a:t> item defines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KeyNavigation.tab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Pressing Tab</a:t>
            </a:r>
            <a:r>
              <a:rPr lang="en-US" b="1" dirty="0" smtClean="0"/>
              <a:t> </a:t>
            </a:r>
            <a:r>
              <a:rPr lang="en-US" dirty="0" smtClean="0"/>
              <a:t>moves focus to the </a:t>
            </a:r>
            <a:r>
              <a:rPr lang="en-US" dirty="0" err="1" smtClean="0"/>
              <a:t>address_field</a:t>
            </a:r>
            <a:r>
              <a:rPr lang="en-US" dirty="0" smtClean="0"/>
              <a:t> item 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address_field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item defines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KeyNavigation.backtab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Pressing </a:t>
            </a:r>
            <a:r>
              <a:rPr lang="en-US" b="1" dirty="0" err="1" smtClean="0"/>
              <a:t>Shift</a:t>
            </a:r>
            <a:r>
              <a:rPr lang="en-US" b="1" dirty="0" err="1"/>
              <a:t>+</a:t>
            </a:r>
            <a:r>
              <a:rPr lang="en-US" b="1" dirty="0" err="1" smtClean="0"/>
              <a:t>Tab</a:t>
            </a:r>
            <a:r>
              <a:rPr lang="en-US" b="1" dirty="0" smtClean="0"/>
              <a:t> </a:t>
            </a:r>
            <a:r>
              <a:rPr lang="en-US" dirty="0" smtClean="0"/>
              <a:t>moves focus to the </a:t>
            </a:r>
            <a:r>
              <a:rPr lang="en-US" dirty="0" err="1" smtClean="0"/>
              <a:t>name_field</a:t>
            </a:r>
            <a:r>
              <a:rPr lang="en-US" dirty="0" smtClean="0"/>
              <a:t> item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2269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nameField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focus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KeyNavigation.tab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addressField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addressField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KeyNavigation.backtab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nameField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2" name="Picture 11" descr="tab-navig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17" y="1370838"/>
            <a:ext cx="2730500" cy="1231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-user-interaction/ex-key-input/tab-</a:t>
            </a:r>
            <a:r>
              <a:rPr lang="en-US" sz="1400" dirty="0" err="1">
                <a:latin typeface="Open Sans Light"/>
                <a:cs typeface="Open Sans Light"/>
              </a:rPr>
              <a:t>navigation.qml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3915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Navigation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945464"/>
            <a:ext cx="7513803" cy="1117600"/>
          </a:xfrm>
        </p:spPr>
        <p:txBody>
          <a:bodyPr>
            <a:normAutofit/>
          </a:bodyPr>
          <a:lstStyle/>
          <a:p>
            <a:r>
              <a:rPr lang="en-US" dirty="0" smtClean="0"/>
              <a:t>Using cursor keys with non</a:t>
            </a:r>
            <a:r>
              <a:rPr lang="en-US" dirty="0"/>
              <a:t>-</a:t>
            </a:r>
            <a:r>
              <a:rPr lang="en-US" dirty="0" smtClean="0"/>
              <a:t>text items</a:t>
            </a:r>
          </a:p>
          <a:p>
            <a:r>
              <a:rPr lang="en-US" dirty="0" smtClean="0"/>
              <a:t>Non</a:t>
            </a:r>
            <a:r>
              <a:rPr lang="en-US" dirty="0"/>
              <a:t>-</a:t>
            </a:r>
            <a:r>
              <a:rPr lang="en-US" dirty="0" smtClean="0"/>
              <a:t>text items can have focus, too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929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leftRect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focus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"red"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darkred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KeyNavigation.right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rightRect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focus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rightRect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focus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"#00ff00"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KeyNavigation.left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leftRect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4" name="Picture 3" descr="key-navigation-g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21" y="2675464"/>
            <a:ext cx="2177458" cy="1088729"/>
          </a:xfrm>
          <a:prstGeom prst="rect">
            <a:avLst/>
          </a:prstGeom>
        </p:spPr>
      </p:pic>
      <p:pic>
        <p:nvPicPr>
          <p:cNvPr id="13" name="Picture 12" descr="key-navigation-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21" y="1332738"/>
            <a:ext cx="2177458" cy="10887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-user-interaction/ex-key-input/key-</a:t>
            </a:r>
            <a:r>
              <a:rPr lang="en-US" sz="1400" dirty="0" err="1">
                <a:latin typeface="Open Sans Light"/>
                <a:cs typeface="Open Sans Light"/>
              </a:rPr>
              <a:t>navigation.qml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1229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Mouse and cursor input handling: </a:t>
            </a:r>
          </a:p>
          <a:p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receives clicks and other </a:t>
            </a:r>
            <a:r>
              <a:rPr lang="en-US" dirty="0" smtClean="0"/>
              <a:t>events</a:t>
            </a:r>
            <a:endParaRPr lang="en-US" dirty="0"/>
          </a:p>
          <a:p>
            <a:r>
              <a:rPr lang="en-US" dirty="0" smtClean="0"/>
              <a:t>Use anchors to fill objects and make them clickable</a:t>
            </a:r>
          </a:p>
          <a:p>
            <a:r>
              <a:rPr lang="en-US" dirty="0" smtClean="0"/>
              <a:t>Respond to user input:</a:t>
            </a:r>
          </a:p>
          <a:p>
            <a:pPr lvl="1"/>
            <a:r>
              <a:rPr lang="en-US" dirty="0" smtClean="0"/>
              <a:t>Give the area a name and refer to its properties, or</a:t>
            </a:r>
            <a:endParaRPr lang="en-US" dirty="0"/>
          </a:p>
          <a:p>
            <a:pPr lvl="1"/>
            <a:r>
              <a:rPr lang="en-US" dirty="0" smtClean="0"/>
              <a:t>Use handlers in the area and change other named items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Key handling: </a:t>
            </a:r>
          </a:p>
          <a:p>
            <a:r>
              <a:rPr lang="en-US" dirty="0" smtClean="0"/>
              <a:t>QML types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TextEdit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provide text entry features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Set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focus</a:t>
            </a:r>
            <a:r>
              <a:rPr lang="en-US" dirty="0"/>
              <a:t> property to start receiving key input</a:t>
            </a:r>
          </a:p>
          <a:p>
            <a:r>
              <a:rPr lang="en-US" dirty="0"/>
              <a:t>Use anchors to make items clickable </a:t>
            </a:r>
          </a:p>
          <a:p>
            <a:pPr lvl="1"/>
            <a:r>
              <a:rPr lang="en-US" dirty="0"/>
              <a:t>Lets the user set the focus </a:t>
            </a:r>
          </a:p>
          <a:p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KeyNavigation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defines relationships between items</a:t>
            </a:r>
          </a:p>
          <a:p>
            <a:pPr lvl="1"/>
            <a:r>
              <a:rPr lang="en-US" dirty="0"/>
              <a:t>Enables focus to be moved </a:t>
            </a:r>
          </a:p>
          <a:p>
            <a:pPr lvl="1"/>
            <a:r>
              <a:rPr lang="en-US" dirty="0"/>
              <a:t>Using cursor keys, tab and </a:t>
            </a:r>
            <a:r>
              <a:rPr lang="en-US" dirty="0" err="1"/>
              <a:t>backtab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Works with non-text-input items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3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– User Input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</a:t>
            </a:r>
            <a:r>
              <a:rPr lang="en-US" dirty="0" smtClean="0"/>
              <a:t>QML type is </a:t>
            </a:r>
            <a:r>
              <a:rPr lang="en-US" dirty="0" smtClean="0"/>
              <a:t>used to receive mouse clicks?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Name two ways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can obtain the input focus.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 do you define keyboard navigation between items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0508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Qt Quick </a:t>
            </a:r>
            <a:r>
              <a:rPr lang="en-US" dirty="0" smtClean="0"/>
              <a:t>Requirements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Platform must support OpenGL </a:t>
            </a:r>
            <a:r>
              <a:rPr lang="en-US" dirty="0" smtClean="0"/>
              <a:t>ES2</a:t>
            </a:r>
          </a:p>
          <a:p>
            <a:r>
              <a:rPr lang="en-US" dirty="0" smtClean="0"/>
              <a:t>Qt Quick 2D Renderer exists </a:t>
            </a:r>
          </a:p>
          <a:p>
            <a:pPr lvl="1"/>
            <a:r>
              <a:rPr lang="en-US" dirty="0" smtClean="0"/>
              <a:t>Some acceleration required from the platform, e.g. </a:t>
            </a:r>
            <a:r>
              <a:rPr lang="en-US" dirty="0" err="1" smtClean="0"/>
              <a:t>DirectFB</a:t>
            </a:r>
            <a:endParaRPr lang="en-US" dirty="0"/>
          </a:p>
          <a:p>
            <a:r>
              <a:rPr lang="en-US" dirty="0" smtClean="0"/>
              <a:t>Other </a:t>
            </a:r>
            <a:r>
              <a:rPr lang="en-US" dirty="0"/>
              <a:t>modules can be used to add new features: </a:t>
            </a:r>
          </a:p>
          <a:p>
            <a:pPr lvl="1"/>
            <a:r>
              <a:rPr lang="en-US" dirty="0" err="1"/>
              <a:t>QtGraphicalEffects</a:t>
            </a:r>
            <a:r>
              <a:rPr lang="en-US" dirty="0"/>
              <a:t>: add effects like blur, </a:t>
            </a:r>
            <a:r>
              <a:rPr lang="en-US" dirty="0" err="1" smtClean="0"/>
              <a:t>dropnshadow</a:t>
            </a:r>
            <a:r>
              <a:rPr lang="en-US" dirty="0"/>
              <a:t>... </a:t>
            </a:r>
          </a:p>
          <a:p>
            <a:pPr lvl="1"/>
            <a:r>
              <a:rPr lang="en-US" dirty="0"/>
              <a:t>Qt3D:3D programming in QML</a:t>
            </a:r>
          </a:p>
          <a:p>
            <a:pPr lvl="1"/>
            <a:r>
              <a:rPr lang="en-US" dirty="0" err="1"/>
              <a:t>QtMultimedia</a:t>
            </a:r>
            <a:r>
              <a:rPr lang="en-US" dirty="0"/>
              <a:t>: audio and video items, camera</a:t>
            </a:r>
          </a:p>
          <a:p>
            <a:pPr lvl="1"/>
            <a:r>
              <a:rPr lang="en-US" dirty="0" err="1"/>
              <a:t>QtWebEngine</a:t>
            </a:r>
            <a:r>
              <a:rPr lang="en-US" dirty="0"/>
              <a:t>: web view</a:t>
            </a:r>
          </a:p>
          <a:p>
            <a:pPr lvl="1"/>
            <a:r>
              <a:rPr lang="en-US" dirty="0"/>
              <a:t>…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4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Menu Screen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3047999"/>
            <a:ext cx="8726471" cy="2107823"/>
          </a:xfrm>
        </p:spPr>
        <p:txBody>
          <a:bodyPr>
            <a:normAutofit/>
          </a:bodyPr>
          <a:lstStyle/>
          <a:p>
            <a:r>
              <a:rPr lang="en-US" dirty="0" smtClean="0"/>
              <a:t>Using the partial solution as a starting point, create a user interface </a:t>
            </a:r>
            <a:r>
              <a:rPr lang="en-US" dirty="0"/>
              <a:t>similar to the one shown above with these </a:t>
            </a:r>
            <a:r>
              <a:rPr lang="en-US" dirty="0" smtClean="0"/>
              <a:t>features:</a:t>
            </a:r>
            <a:endParaRPr lang="en-US" dirty="0"/>
          </a:p>
          <a:p>
            <a:pPr lvl="1"/>
            <a:r>
              <a:rPr lang="en-US" dirty="0" smtClean="0"/>
              <a:t>Items that change color when they have the focus</a:t>
            </a:r>
            <a:endParaRPr lang="en-US" dirty="0"/>
          </a:p>
          <a:p>
            <a:pPr lvl="1"/>
            <a:r>
              <a:rPr lang="en-US" dirty="0" smtClean="0"/>
              <a:t>Clicking an item gives it the focus </a:t>
            </a:r>
          </a:p>
          <a:p>
            <a:pPr lvl="1"/>
            <a:r>
              <a:rPr lang="en-US" dirty="0" smtClean="0"/>
              <a:t>The current focus can be moved using the cursor keys </a:t>
            </a:r>
            <a:endParaRPr lang="en-US" dirty="0"/>
          </a:p>
        </p:txBody>
      </p:sp>
      <p:pic>
        <p:nvPicPr>
          <p:cNvPr id="4" name="Picture 3" descr="menu-sc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711199"/>
            <a:ext cx="2336800" cy="2336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 Light"/>
                <a:cs typeface="Open Sans Light"/>
              </a:rPr>
              <a:t>Lab: </a:t>
            </a: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-user-interaction/lab-menu-screen </a:t>
            </a:r>
          </a:p>
        </p:txBody>
      </p:sp>
    </p:spTree>
    <p:extLst>
      <p:ext uri="{BB962C8B-B14F-4D97-AF65-F5344CB8AC3E}">
        <p14:creationId xmlns:p14="http://schemas.microsoft.com/office/powerpoint/2010/main" val="174959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Keyboard </a:t>
            </a:r>
            <a:r>
              <a:rPr lang="en-US" dirty="0" smtClean="0"/>
              <a:t>Inpu</a:t>
            </a:r>
            <a:r>
              <a:rPr lang="en-US" dirty="0"/>
              <a:t>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Raw key input can be handled by item</a:t>
            </a:r>
          </a:p>
          <a:p>
            <a:pPr lvl="1"/>
            <a:r>
              <a:rPr lang="en-US" dirty="0" smtClean="0"/>
              <a:t>With predefined handlers for commonly used keys </a:t>
            </a:r>
          </a:p>
          <a:p>
            <a:pPr lvl="1"/>
            <a:r>
              <a:rPr lang="en-US" dirty="0" smtClean="0"/>
              <a:t>Full key event information is also available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same focus mechanism is used as for ordinary text input</a:t>
            </a:r>
          </a:p>
          <a:p>
            <a:pPr lvl="1"/>
            <a:r>
              <a:rPr lang="en-US" dirty="0" smtClean="0"/>
              <a:t>Enabled by setting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focus</a:t>
            </a:r>
            <a:r>
              <a:rPr lang="en-US" dirty="0" smtClean="0"/>
              <a:t> property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Key handling is not an inherited property of items</a:t>
            </a:r>
          </a:p>
          <a:p>
            <a:pPr lvl="1"/>
            <a:r>
              <a:rPr lang="en-US" dirty="0" smtClean="0"/>
              <a:t>Enabled using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Keys</a:t>
            </a:r>
            <a:r>
              <a:rPr lang="en-US" dirty="0" smtClean="0"/>
              <a:t> attached property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Key events can be forwarded to other objects</a:t>
            </a:r>
            <a:endParaRPr lang="en-US" dirty="0"/>
          </a:p>
          <a:p>
            <a:pPr lvl="1"/>
            <a:r>
              <a:rPr lang="en-US" dirty="0" smtClean="0"/>
              <a:t>Enabled using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Keys.forwardTo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attached property </a:t>
            </a:r>
          </a:p>
          <a:p>
            <a:pPr lvl="1"/>
            <a:r>
              <a:rPr lang="en-US" dirty="0" smtClean="0"/>
              <a:t>Accepts a list of objects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3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Keyboard Input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488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rocket.svg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transformOrigin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 err="1">
                <a:latin typeface="Courier New"/>
                <a:cs typeface="Courier New"/>
              </a:rPr>
              <a:t>.Center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Keys.onLeftPressed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360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Keys.onRightPressed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focus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4" name="Picture 13" descr="key-pr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1332738"/>
            <a:ext cx="1807778" cy="18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1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Keyboard Input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253058"/>
            <a:ext cx="7513803" cy="541870"/>
          </a:xfrm>
        </p:spPr>
        <p:txBody>
          <a:bodyPr>
            <a:normAutofit/>
          </a:bodyPr>
          <a:lstStyle/>
          <a:p>
            <a:r>
              <a:rPr lang="en-US" dirty="0" smtClean="0"/>
              <a:t>Can use predefined handlers for arrow keys</a:t>
            </a:r>
            <a:r>
              <a:rPr lang="en-US" dirty="0"/>
              <a:t>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659462"/>
            <a:ext cx="8209301" cy="6604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Keys.onLeftPressed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360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Keys.onRightPressed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 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946390"/>
            <a:ext cx="7513803" cy="541870"/>
          </a:xfrm>
        </p:spPr>
        <p:txBody>
          <a:bodyPr>
            <a:normAutofit/>
          </a:bodyPr>
          <a:lstStyle/>
          <a:p>
            <a:r>
              <a:rPr lang="en-US" dirty="0" smtClean="0"/>
              <a:t>Or inspect events from all key presses</a:t>
            </a:r>
            <a:r>
              <a:rPr lang="en-US" dirty="0"/>
              <a:t>: </a:t>
            </a: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39588" y="3352800"/>
            <a:ext cx="8209301" cy="1625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Keys.onPressed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event.key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.Key_Left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rocket.rotation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rocket.rotation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event.key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.Key_Right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rocket.rotation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rocket.rotation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66212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Scopes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scopes are used to manage focus for items </a:t>
            </a:r>
          </a:p>
          <a:p>
            <a:endParaRPr lang="en-US" dirty="0" smtClean="0"/>
          </a:p>
          <a:p>
            <a:r>
              <a:rPr lang="en-US" dirty="0" smtClean="0"/>
              <a:t>Property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FocusScope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delegates focus to one of its children </a:t>
            </a:r>
          </a:p>
          <a:p>
            <a:endParaRPr lang="en-US" dirty="0" smtClean="0"/>
          </a:p>
          <a:p>
            <a:r>
              <a:rPr lang="en-US" dirty="0" smtClean="0"/>
              <a:t>When the focus scope loses focus </a:t>
            </a:r>
          </a:p>
          <a:p>
            <a:pPr lvl="1"/>
            <a:r>
              <a:rPr lang="en-US" dirty="0" smtClean="0"/>
              <a:t>Remembers which one has the focus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When the focus scope gains focus again </a:t>
            </a:r>
          </a:p>
          <a:p>
            <a:pPr lvl="1"/>
            <a:r>
              <a:rPr lang="en-US" dirty="0" smtClean="0"/>
              <a:t>Restores focus to the previously active item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78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QML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1946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Components</a:t>
            </a:r>
          </a:p>
          <a:p>
            <a:r>
              <a:rPr lang="en-US" dirty="0" smtClean="0"/>
              <a:t>Modules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4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Difference between Custom Items and Components</a:t>
            </a:r>
          </a:p>
          <a:p>
            <a:r>
              <a:rPr lang="en-US" dirty="0" smtClean="0"/>
              <a:t>How to define Custom Items</a:t>
            </a:r>
            <a:endParaRPr lang="en-US" dirty="0"/>
          </a:p>
          <a:p>
            <a:r>
              <a:rPr lang="en-US" dirty="0" smtClean="0"/>
              <a:t>How to define Components</a:t>
            </a:r>
            <a:endParaRPr lang="en-US" dirty="0"/>
          </a:p>
          <a:p>
            <a:r>
              <a:rPr lang="en-US" dirty="0" smtClean="0"/>
              <a:t>Properties, Signal</a:t>
            </a:r>
            <a:r>
              <a:rPr lang="en-US" dirty="0"/>
              <a:t>/</a:t>
            </a:r>
            <a:r>
              <a:rPr lang="en-US" dirty="0" smtClean="0"/>
              <a:t>Slots in Components </a:t>
            </a:r>
            <a:endParaRPr lang="en-US" dirty="0"/>
          </a:p>
          <a:p>
            <a:r>
              <a:rPr lang="en-US" dirty="0" smtClean="0"/>
              <a:t>Grouping Components to Modules </a:t>
            </a:r>
          </a:p>
          <a:p>
            <a:r>
              <a:rPr lang="en-US" dirty="0" smtClean="0"/>
              <a:t>Module Versioning</a:t>
            </a:r>
            <a:endParaRPr lang="en-US" dirty="0"/>
          </a:p>
          <a:p>
            <a:r>
              <a:rPr lang="en-US" dirty="0" smtClean="0"/>
              <a:t>Using Namespaces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8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Components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5580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Custom Items and Components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ways to create reusable user interface components: </a:t>
            </a:r>
          </a:p>
          <a:p>
            <a:endParaRPr lang="en-US" dirty="0" smtClean="0"/>
          </a:p>
          <a:p>
            <a:r>
              <a:rPr lang="en-US" dirty="0" smtClean="0"/>
              <a:t>Custom items </a:t>
            </a:r>
          </a:p>
          <a:p>
            <a:pPr lvl="1"/>
            <a:r>
              <a:rPr lang="en-US" dirty="0" smtClean="0"/>
              <a:t>Defined in separate files</a:t>
            </a:r>
            <a:endParaRPr lang="en-US" dirty="0"/>
          </a:p>
          <a:p>
            <a:pPr lvl="1"/>
            <a:r>
              <a:rPr lang="en-US" dirty="0" smtClean="0"/>
              <a:t>One main </a:t>
            </a:r>
            <a:r>
              <a:rPr lang="en-US" dirty="0" smtClean="0"/>
              <a:t>item per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smtClean="0"/>
              <a:t>Used in the same way as standard items </a:t>
            </a:r>
          </a:p>
          <a:p>
            <a:pPr lvl="1"/>
            <a:r>
              <a:rPr lang="en-US" dirty="0" smtClean="0"/>
              <a:t>Can have an associated version number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Components </a:t>
            </a:r>
          </a:p>
          <a:p>
            <a:pPr lvl="1"/>
            <a:r>
              <a:rPr lang="en-US" dirty="0" smtClean="0"/>
              <a:t>Used with models and view</a:t>
            </a:r>
            <a:endParaRPr lang="en-US" dirty="0"/>
          </a:p>
          <a:p>
            <a:pPr lvl="1"/>
            <a:r>
              <a:rPr lang="en-US" dirty="0" smtClean="0"/>
              <a:t>Used with generated content</a:t>
            </a:r>
            <a:endParaRPr lang="en-US" dirty="0"/>
          </a:p>
          <a:p>
            <a:pPr lvl="1"/>
            <a:r>
              <a:rPr lang="en-US" dirty="0" smtClean="0"/>
              <a:t>Defined using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Component</a:t>
            </a:r>
            <a:r>
              <a:rPr lang="en-US" dirty="0" smtClean="0"/>
              <a:t> item </a:t>
            </a:r>
          </a:p>
          <a:p>
            <a:pPr lvl="1"/>
            <a:r>
              <a:rPr lang="en-US" dirty="0" smtClean="0"/>
              <a:t>Used as templates for items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0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80C342"/>
      </a:accent1>
      <a:accent2>
        <a:srgbClr val="408500"/>
      </a:accent2>
      <a:accent3>
        <a:srgbClr val="46A2DA"/>
      </a:accent3>
      <a:accent4>
        <a:srgbClr val="26282A"/>
      </a:accent4>
      <a:accent5>
        <a:srgbClr val="585A5C"/>
      </a:accent5>
      <a:accent6>
        <a:srgbClr val="BDBEBF"/>
      </a:accent6>
      <a:hlink>
        <a:srgbClr val="46A2DA"/>
      </a:hlink>
      <a:folHlink>
        <a:srgbClr val="46A2D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/>
            <a:cs typeface="Arial"/>
          </a:defRPr>
        </a:defPPr>
      </a:lstStyle>
    </a:spDef>
    <a:lnDef>
      <a:spPr>
        <a:ln w="12700" cmpd="sng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ts val="2460"/>
          </a:lnSpc>
          <a:defRPr spc="-30" dirty="0" smtClean="0">
            <a:latin typeface="Open Sans Light"/>
            <a:cs typeface="Open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27948</TotalTime>
  <Words>18380</Words>
  <Application>Microsoft Macintosh PowerPoint</Application>
  <PresentationFormat>On-screen Show (16:10)</PresentationFormat>
  <Paragraphs>4105</Paragraphs>
  <Slides>348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348</vt:i4>
      </vt:variant>
    </vt:vector>
  </HeadingPairs>
  <TitlesOfParts>
    <vt:vector size="349" baseType="lpstr">
      <vt:lpstr>Default Theme</vt:lpstr>
      <vt:lpstr>Qt Training – QML Edition</vt:lpstr>
      <vt:lpstr>Contents</vt:lpstr>
      <vt:lpstr>Contents</vt:lpstr>
      <vt:lpstr>Contents</vt:lpstr>
      <vt:lpstr>Objectives</vt:lpstr>
      <vt:lpstr>Introduction to QtQuick and QML</vt:lpstr>
      <vt:lpstr>Contents</vt:lpstr>
      <vt:lpstr>Objectives</vt:lpstr>
      <vt:lpstr>Qt Quick Requirements</vt:lpstr>
      <vt:lpstr>Meet Qt Quick </vt:lpstr>
      <vt:lpstr>What is Qt Quick?</vt:lpstr>
      <vt:lpstr>Philosophy of Qt Quick </vt:lpstr>
      <vt:lpstr>Rapid Workflow with Qt Quick </vt:lpstr>
      <vt:lpstr>Concepts </vt:lpstr>
      <vt:lpstr>What Is QML?</vt:lpstr>
      <vt:lpstr>A Tree of QML Objects </vt:lpstr>
      <vt:lpstr>Viewing an Example </vt:lpstr>
      <vt:lpstr>QML Types </vt:lpstr>
      <vt:lpstr>Properties</vt:lpstr>
      <vt:lpstr>Property Examples</vt:lpstr>
      <vt:lpstr>Property Examples</vt:lpstr>
      <vt:lpstr>Binding Properties </vt:lpstr>
      <vt:lpstr>Identifying Objects</vt:lpstr>
      <vt:lpstr>Using Identities </vt:lpstr>
      <vt:lpstr>Viewing an Example </vt:lpstr>
      <vt:lpstr>Basic Types</vt:lpstr>
      <vt:lpstr>Summary</vt:lpstr>
      <vt:lpstr>Questions</vt:lpstr>
      <vt:lpstr>Lab – Nested Items </vt:lpstr>
      <vt:lpstr>Composing UIs</vt:lpstr>
      <vt:lpstr>Contents</vt:lpstr>
      <vt:lpstr>Objectives</vt:lpstr>
      <vt:lpstr>Why Use Nested Items, Anchors and Components? </vt:lpstr>
      <vt:lpstr>Nested Items </vt:lpstr>
      <vt:lpstr>Nested Items</vt:lpstr>
      <vt:lpstr>Graphical QML Types </vt:lpstr>
      <vt:lpstr>Colors</vt:lpstr>
      <vt:lpstr>Colors</vt:lpstr>
      <vt:lpstr>Images</vt:lpstr>
      <vt:lpstr>Images</vt:lpstr>
      <vt:lpstr>Image Scaling</vt:lpstr>
      <vt:lpstr>Image Rotation </vt:lpstr>
      <vt:lpstr>Image Rotation </vt:lpstr>
      <vt:lpstr>Gradients  </vt:lpstr>
      <vt:lpstr>Gradients</vt:lpstr>
      <vt:lpstr>Gradient Images</vt:lpstr>
      <vt:lpstr>Border Images</vt:lpstr>
      <vt:lpstr>Border Images</vt:lpstr>
      <vt:lpstr>Text Type </vt:lpstr>
      <vt:lpstr>Text Type</vt:lpstr>
      <vt:lpstr>TextInput</vt:lpstr>
      <vt:lpstr>Anchor Layout </vt:lpstr>
      <vt:lpstr>Anchors</vt:lpstr>
      <vt:lpstr>Anchors</vt:lpstr>
      <vt:lpstr>Anchors</vt:lpstr>
      <vt:lpstr>Anchors</vt:lpstr>
      <vt:lpstr>Margins</vt:lpstr>
      <vt:lpstr>Margins</vt:lpstr>
      <vt:lpstr>Hints and Tips</vt:lpstr>
      <vt:lpstr>Strategies for Use </vt:lpstr>
      <vt:lpstr>Lab – Color and Gradients </vt:lpstr>
      <vt:lpstr>Lab – Images and Text  </vt:lpstr>
      <vt:lpstr>Lab – Images, Text, and Anchors  </vt:lpstr>
      <vt:lpstr>User Interactions</vt:lpstr>
      <vt:lpstr>Contents</vt:lpstr>
      <vt:lpstr>Objectives</vt:lpstr>
      <vt:lpstr>Mouse Input </vt:lpstr>
      <vt:lpstr>Mouse Areas </vt:lpstr>
      <vt:lpstr>Clickable Mouse Area </vt:lpstr>
      <vt:lpstr>Mouse Hover and Properties </vt:lpstr>
      <vt:lpstr>Mouse Area Hints and Tips </vt:lpstr>
      <vt:lpstr>Signals vs. Property Bindings </vt:lpstr>
      <vt:lpstr>Touch Input </vt:lpstr>
      <vt:lpstr>Touch Events </vt:lpstr>
      <vt:lpstr>Multi-Touch Events </vt:lpstr>
      <vt:lpstr>MultiPointTouchArea Signals </vt:lpstr>
      <vt:lpstr>MultiPointTouchArea Signals </vt:lpstr>
      <vt:lpstr>Gestures </vt:lpstr>
      <vt:lpstr>Swipe Gestures </vt:lpstr>
      <vt:lpstr>Pinch Gesture </vt:lpstr>
      <vt:lpstr>Pinch Gestures </vt:lpstr>
      <vt:lpstr>Keyboard Input </vt:lpstr>
      <vt:lpstr>Keyboard Input </vt:lpstr>
      <vt:lpstr>Assigning Focus </vt:lpstr>
      <vt:lpstr>Using TextInputs </vt:lpstr>
      <vt:lpstr>Focus Navigation </vt:lpstr>
      <vt:lpstr>Key Navigation </vt:lpstr>
      <vt:lpstr>Summary </vt:lpstr>
      <vt:lpstr>Lab – User Input</vt:lpstr>
      <vt:lpstr>Lab – Menu Screen </vt:lpstr>
      <vt:lpstr>Raw Keyboard Input</vt:lpstr>
      <vt:lpstr>Raw Keyboard Input </vt:lpstr>
      <vt:lpstr>Raw Keyboard Input </vt:lpstr>
      <vt:lpstr>Focus Scopes </vt:lpstr>
      <vt:lpstr>QML Structures</vt:lpstr>
      <vt:lpstr>Contents</vt:lpstr>
      <vt:lpstr>Objectives</vt:lpstr>
      <vt:lpstr>Components </vt:lpstr>
      <vt:lpstr>Custom Items and Components </vt:lpstr>
      <vt:lpstr>Defining a Custom Item </vt:lpstr>
      <vt:lpstr>Using a Custom Item </vt:lpstr>
      <vt:lpstr>Adding Custom Properties </vt:lpstr>
      <vt:lpstr>Custom Property Example </vt:lpstr>
      <vt:lpstr>Property Aliases </vt:lpstr>
      <vt:lpstr>Adding Custom Signals </vt:lpstr>
      <vt:lpstr>Defining a Custom Signal </vt:lpstr>
      <vt:lpstr>Emitting a Custom Signal </vt:lpstr>
      <vt:lpstr>Receiving a Custom Signal </vt:lpstr>
      <vt:lpstr>Modules</vt:lpstr>
      <vt:lpstr>Modules  </vt:lpstr>
      <vt:lpstr>Custom Item Revisited </vt:lpstr>
      <vt:lpstr>Collections of Items </vt:lpstr>
      <vt:lpstr>Versioning Modules  </vt:lpstr>
      <vt:lpstr>Using a Versioned Module </vt:lpstr>
      <vt:lpstr>Running the Example </vt:lpstr>
      <vt:lpstr>Supporting Multiple Versions </vt:lpstr>
      <vt:lpstr>Importing into a Namespace </vt:lpstr>
      <vt:lpstr>Importing into a Namespace </vt:lpstr>
      <vt:lpstr>States and Transitions</vt:lpstr>
      <vt:lpstr>Contents</vt:lpstr>
      <vt:lpstr>Objectives</vt:lpstr>
      <vt:lpstr>States </vt:lpstr>
      <vt:lpstr>States  </vt:lpstr>
      <vt:lpstr>States Example </vt:lpstr>
      <vt:lpstr>Defining States </vt:lpstr>
      <vt:lpstr>Setting the State </vt:lpstr>
      <vt:lpstr>Changing Properties </vt:lpstr>
      <vt:lpstr>State Conditions  </vt:lpstr>
      <vt:lpstr>State Conditions </vt:lpstr>
      <vt:lpstr>State Conditions Example </vt:lpstr>
      <vt:lpstr>State Conditions Example </vt:lpstr>
      <vt:lpstr>Transitions </vt:lpstr>
      <vt:lpstr>Transitions </vt:lpstr>
      <vt:lpstr>Transitions Example </vt:lpstr>
      <vt:lpstr>Wildcard Transitions </vt:lpstr>
      <vt:lpstr>Reversible Transitions </vt:lpstr>
      <vt:lpstr>Parent Changes </vt:lpstr>
      <vt:lpstr>Anchor Changes </vt:lpstr>
      <vt:lpstr>Using States and Transitions </vt:lpstr>
      <vt:lpstr>Summary – States </vt:lpstr>
      <vt:lpstr>Summary – Transitions </vt:lpstr>
      <vt:lpstr>Questions – States and Transitions </vt:lpstr>
      <vt:lpstr>Lab – Light Switch </vt:lpstr>
      <vt:lpstr>Animations</vt:lpstr>
      <vt:lpstr>Contents</vt:lpstr>
      <vt:lpstr>Objectives</vt:lpstr>
      <vt:lpstr>Animations </vt:lpstr>
      <vt:lpstr>Why Use Animations, States and Transitions? </vt:lpstr>
      <vt:lpstr>Animations </vt:lpstr>
      <vt:lpstr>Number Animations </vt:lpstr>
      <vt:lpstr>Number Animations </vt:lpstr>
      <vt:lpstr>Property Animations </vt:lpstr>
      <vt:lpstr>Property Animations </vt:lpstr>
      <vt:lpstr>Number Animations Revisited </vt:lpstr>
      <vt:lpstr>Number Animations Revisited </vt:lpstr>
      <vt:lpstr>The Behavior QML Type</vt:lpstr>
      <vt:lpstr>Easing Curves </vt:lpstr>
      <vt:lpstr>Easing Curves </vt:lpstr>
      <vt:lpstr>Easing Curves </vt:lpstr>
      <vt:lpstr>Animation Groups </vt:lpstr>
      <vt:lpstr>Sequential and Parallel Animations </vt:lpstr>
      <vt:lpstr>Sequential Animations </vt:lpstr>
      <vt:lpstr>Sequential Animations </vt:lpstr>
      <vt:lpstr>Pausing between Animations </vt:lpstr>
      <vt:lpstr>Parallel Animations </vt:lpstr>
      <vt:lpstr>Other Animations </vt:lpstr>
      <vt:lpstr>Color Animation </vt:lpstr>
      <vt:lpstr>Rotation Animation </vt:lpstr>
      <vt:lpstr>Rotation Animation </vt:lpstr>
      <vt:lpstr>Path Animation </vt:lpstr>
      <vt:lpstr>Path Animation </vt:lpstr>
      <vt:lpstr>Lab: Bouncing Ball </vt:lpstr>
      <vt:lpstr>Presenting Data</vt:lpstr>
      <vt:lpstr>Contents</vt:lpstr>
      <vt:lpstr>Objectives</vt:lpstr>
      <vt:lpstr>Why Use Model/view Separation? </vt:lpstr>
      <vt:lpstr>Arranging Items </vt:lpstr>
      <vt:lpstr>Arranging Items </vt:lpstr>
      <vt:lpstr>Positioning Items </vt:lpstr>
      <vt:lpstr>Repeating Items </vt:lpstr>
      <vt:lpstr>Repeating Items </vt:lpstr>
      <vt:lpstr>Indexing Items </vt:lpstr>
      <vt:lpstr>Positioner Hints and Tips </vt:lpstr>
      <vt:lpstr>Lab – Chess Board </vt:lpstr>
      <vt:lpstr>Lab – Calendar </vt:lpstr>
      <vt:lpstr>Data Models</vt:lpstr>
      <vt:lpstr>Models and Views </vt:lpstr>
      <vt:lpstr>Models </vt:lpstr>
      <vt:lpstr>List Models  </vt:lpstr>
      <vt:lpstr>Defining a List Model </vt:lpstr>
      <vt:lpstr>Defining a Delegate </vt:lpstr>
      <vt:lpstr>Using a List Model </vt:lpstr>
      <vt:lpstr>Working with Items </vt:lpstr>
      <vt:lpstr>List Model Hints </vt:lpstr>
      <vt:lpstr>Defining an Object Model (Visual Item Model)</vt:lpstr>
      <vt:lpstr>Defining an Object Model (Visual Item Model)</vt:lpstr>
      <vt:lpstr>Using an Object Model (Visual Item Model)</vt:lpstr>
      <vt:lpstr>Presenting Data </vt:lpstr>
      <vt:lpstr>Views</vt:lpstr>
      <vt:lpstr>List Views </vt:lpstr>
      <vt:lpstr>List Views </vt:lpstr>
      <vt:lpstr>Decoration and Navigation </vt:lpstr>
      <vt:lpstr>Decoration and Navigation </vt:lpstr>
      <vt:lpstr>Decoration and Navigation </vt:lpstr>
      <vt:lpstr>Adding Sections </vt:lpstr>
      <vt:lpstr>Displaying Sections </vt:lpstr>
      <vt:lpstr>Displaying Sections </vt:lpstr>
      <vt:lpstr>Grid Views </vt:lpstr>
      <vt:lpstr>Grid Views </vt:lpstr>
      <vt:lpstr>Grid Views </vt:lpstr>
      <vt:lpstr>Decoration and Navigation </vt:lpstr>
      <vt:lpstr>Decoration and Navigation </vt:lpstr>
      <vt:lpstr>Lab – Contacts </vt:lpstr>
      <vt:lpstr>XML Models </vt:lpstr>
      <vt:lpstr>XML List Models </vt:lpstr>
      <vt:lpstr>Defining an XML List Model </vt:lpstr>
      <vt:lpstr>XML Roles </vt:lpstr>
      <vt:lpstr>Using an XML List Model </vt:lpstr>
      <vt:lpstr>Defining a Delegate </vt:lpstr>
      <vt:lpstr>Views Revisited </vt:lpstr>
      <vt:lpstr>Customizing Views </vt:lpstr>
      <vt:lpstr>Customizing Views </vt:lpstr>
      <vt:lpstr>Customizing Views </vt:lpstr>
      <vt:lpstr>Optimizing Views </vt:lpstr>
      <vt:lpstr>Qt Quick Controls</vt:lpstr>
      <vt:lpstr>Contents</vt:lpstr>
      <vt:lpstr>Objectives</vt:lpstr>
      <vt:lpstr>Qt Quick Controls</vt:lpstr>
      <vt:lpstr>Application Window </vt:lpstr>
      <vt:lpstr>Application Window</vt:lpstr>
      <vt:lpstr>Application Window Bars</vt:lpstr>
      <vt:lpstr>Dynamic Toolbar Items </vt:lpstr>
      <vt:lpstr>Layouts </vt:lpstr>
      <vt:lpstr>Layouts</vt:lpstr>
      <vt:lpstr>Layouts Example </vt:lpstr>
      <vt:lpstr>Views </vt:lpstr>
      <vt:lpstr>Views</vt:lpstr>
      <vt:lpstr>Views</vt:lpstr>
      <vt:lpstr>StackView</vt:lpstr>
      <vt:lpstr>TableView</vt:lpstr>
      <vt:lpstr>Controls </vt:lpstr>
      <vt:lpstr>Controls</vt:lpstr>
      <vt:lpstr>Controls Example</vt:lpstr>
      <vt:lpstr>Qt Quick Extra Controls</vt:lpstr>
      <vt:lpstr>Styles </vt:lpstr>
      <vt:lpstr>Styling</vt:lpstr>
      <vt:lpstr>Styling Example</vt:lpstr>
      <vt:lpstr>C++ Integration</vt:lpstr>
      <vt:lpstr>Objectives</vt:lpstr>
      <vt:lpstr>Declarative Environment  </vt:lpstr>
      <vt:lpstr>Overview  </vt:lpstr>
      <vt:lpstr>Setting up a QtQuick Application </vt:lpstr>
      <vt:lpstr>Setting up QtQuick </vt:lpstr>
      <vt:lpstr>Exporting C++ Objects to QML  </vt:lpstr>
      <vt:lpstr>Exporting C++ Objects to QML </vt:lpstr>
      <vt:lpstr>Exporting C++ Objects to QML </vt:lpstr>
      <vt:lpstr>Using the Object in QML </vt:lpstr>
      <vt:lpstr>What Is Exported?   </vt:lpstr>
      <vt:lpstr>Exporting Classes to QML </vt:lpstr>
      <vt:lpstr>Overview  </vt:lpstr>
      <vt:lpstr>Step 1: Implementing the Class </vt:lpstr>
      <vt:lpstr>Implementing the Class  </vt:lpstr>
      <vt:lpstr>Step 1: Implementing the Class </vt:lpstr>
      <vt:lpstr>Step 2: Registering the Class </vt:lpstr>
      <vt:lpstr>Reviewing the Registration </vt:lpstr>
      <vt:lpstr>Step 3+4 Importing and Using the Class </vt:lpstr>
      <vt:lpstr>Adding Properties </vt:lpstr>
      <vt:lpstr>Declaring a Property </vt:lpstr>
      <vt:lpstr>Declaring Getter, Setter and Signal </vt:lpstr>
      <vt:lpstr>Implementing Getter and Setter </vt:lpstr>
      <vt:lpstr>Summary of Items and Properties </vt:lpstr>
      <vt:lpstr>Adding Signals </vt:lpstr>
      <vt:lpstr>Declaring a Signal </vt:lpstr>
      <vt:lpstr>Emitting the Signal </vt:lpstr>
      <vt:lpstr>Handling the Signal </vt:lpstr>
      <vt:lpstr>Adding Methods to Items </vt:lpstr>
      <vt:lpstr>Adding Slots </vt:lpstr>
      <vt:lpstr>Adding Slots </vt:lpstr>
      <vt:lpstr>Declaring Slots </vt:lpstr>
      <vt:lpstr>Implementing Slots </vt:lpstr>
      <vt:lpstr>Adding Methods </vt:lpstr>
      <vt:lpstr>Declaring a Method </vt:lpstr>
      <vt:lpstr>Implementing a Method </vt:lpstr>
      <vt:lpstr>Summary of Signals, Slots and Methods </vt:lpstr>
      <vt:lpstr>Exporting a QPainter based GUI Class </vt:lpstr>
      <vt:lpstr>Exporting a QPainter based GUI Class cont'd. </vt:lpstr>
      <vt:lpstr>Exporting a QPainter based GUI Class cont'd. </vt:lpstr>
      <vt:lpstr>Exporting a QPainter based GUI Class cont'd. </vt:lpstr>
      <vt:lpstr>Exporting a QPainter based GUI Class cont'd. </vt:lpstr>
      <vt:lpstr>Exporting a Scene Graph based GUI Class </vt:lpstr>
      <vt:lpstr>Exporting a Scene Graph based GUI Class cont'd. </vt:lpstr>
      <vt:lpstr>Exporting a Scene Graph based GUI Class cont'd. </vt:lpstr>
      <vt:lpstr>Exporting a Scene Graph based GUI Class cont'd. </vt:lpstr>
      <vt:lpstr>Using Custom Types </vt:lpstr>
      <vt:lpstr>Defining Custom Property Types </vt:lpstr>
      <vt:lpstr>Defining Custom Property Types </vt:lpstr>
      <vt:lpstr>Using Enums </vt:lpstr>
      <vt:lpstr>Custom Classes as Property Types </vt:lpstr>
      <vt:lpstr>Custom Classes as Property Types cont'd. </vt:lpstr>
      <vt:lpstr>Custom Classes as Property Types cont'd. </vt:lpstr>
      <vt:lpstr>Custom Classes as Property Types cont'd. </vt:lpstr>
      <vt:lpstr>Collections of Custom Types </vt:lpstr>
      <vt:lpstr>Declaring the List Property </vt:lpstr>
      <vt:lpstr>Declaring the List Property </vt:lpstr>
      <vt:lpstr>Defining the Getter Function </vt:lpstr>
      <vt:lpstr>Defining the Append Function </vt:lpstr>
      <vt:lpstr>Summary of Custom Property Types </vt:lpstr>
      <vt:lpstr>Default Property </vt:lpstr>
      <vt:lpstr>Plug-ins </vt:lpstr>
      <vt:lpstr>Creating Extension Plugins </vt:lpstr>
      <vt:lpstr>Defining an Extension Plugin</vt:lpstr>
      <vt:lpstr>Implementing an Extension Plugin</vt:lpstr>
      <vt:lpstr>Building an Extension Plugin</vt:lpstr>
      <vt:lpstr>Using an Extension Plugin</vt:lpstr>
      <vt:lpstr>Using an Extension Plugin</vt:lpstr>
      <vt:lpstr>Loading an Extension Plugin</vt:lpstr>
      <vt:lpstr>Using an Extension Plugin</vt:lpstr>
      <vt:lpstr>Summary of Extension Plugins</vt:lpstr>
      <vt:lpstr>Lab – Chat Program </vt:lpstr>
      <vt:lpstr>Graphics Effects</vt:lpstr>
      <vt:lpstr>Contents</vt:lpstr>
      <vt:lpstr>Objectives</vt:lpstr>
      <vt:lpstr>Why Use Canvas, Particles and Shaders? </vt:lpstr>
      <vt:lpstr>Canvas </vt:lpstr>
      <vt:lpstr>Canvas</vt:lpstr>
      <vt:lpstr>Path Rendering </vt:lpstr>
      <vt:lpstr>Scribble Area </vt:lpstr>
      <vt:lpstr>Lab: Screen Saver </vt:lpstr>
      <vt:lpstr>Particles </vt:lpstr>
      <vt:lpstr>Particle System </vt:lpstr>
      <vt:lpstr>Christmas Lights </vt:lpstr>
      <vt:lpstr>Physics: Speed &amp; Acceleration </vt:lpstr>
      <vt:lpstr>Explosion </vt:lpstr>
      <vt:lpstr>Physics: Force fields </vt:lpstr>
      <vt:lpstr>Fountain </vt:lpstr>
      <vt:lpstr>Lab: Make It Snow!</vt:lpstr>
      <vt:lpstr>Shaders </vt:lpstr>
      <vt:lpstr>Shaders</vt:lpstr>
      <vt:lpstr>Fragment Shaders</vt:lpstr>
      <vt:lpstr>Saturation Filter </vt:lpstr>
      <vt:lpstr>Vertex Shaders</vt:lpstr>
      <vt:lpstr>Saturation Filter </vt:lpstr>
      <vt:lpstr>Chaining Shaders </vt:lpstr>
      <vt:lpstr>Drop Shadow </vt:lpstr>
      <vt:lpstr>QtGraphicalEffects </vt:lpstr>
      <vt:lpstr>Shaders and Particles  </vt:lpstr>
      <vt:lpstr>Lab: Dissolve Effect  </vt:lpstr>
      <vt:lpstr>Thank You!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Tino Pyssysalo</cp:lastModifiedBy>
  <cp:revision>174</cp:revision>
  <dcterms:created xsi:type="dcterms:W3CDTF">2014-12-12T08:34:31Z</dcterms:created>
  <dcterms:modified xsi:type="dcterms:W3CDTF">2016-06-22T20:50:07Z</dcterms:modified>
  <cp:category/>
</cp:coreProperties>
</file>